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313" r:id="rId40"/>
    <p:sldId id="314" r:id="rId41"/>
    <p:sldId id="315" r:id="rId42"/>
    <p:sldId id="311" r:id="rId43"/>
    <p:sldId id="312"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30.11.2015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30.11.2015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30.11.2015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30.11.2015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30.11.2015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30.11.2015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30.11.2015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30.11.2015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30.11.2015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30.11.2015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30.11.2015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30.11.2015</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65374" y="188640"/>
            <a:ext cx="8627105" cy="4524315"/>
          </a:xfrm>
          <a:prstGeom prst="rect">
            <a:avLst/>
          </a:prstGeom>
        </p:spPr>
        <p:txBody>
          <a:bodyPr wrap="square">
            <a:spAutoFit/>
          </a:bodyPr>
          <a:lstStyle/>
          <a:p>
            <a:r>
              <a:rPr lang="uk-UA" sz="2800" b="1" dirty="0">
                <a:latin typeface="Times New Roman" pitchFamily="18" charset="0"/>
                <a:cs typeface="Times New Roman" pitchFamily="18" charset="0"/>
              </a:rPr>
              <a:t>Лекція </a:t>
            </a:r>
            <a:r>
              <a:rPr lang="ru-RU" sz="2800" b="1" dirty="0" smtClean="0">
                <a:latin typeface="Times New Roman" pitchFamily="18" charset="0"/>
                <a:cs typeface="Times New Roman" pitchFamily="18" charset="0"/>
              </a:rPr>
              <a:t>3</a:t>
            </a:r>
            <a:r>
              <a:rPr lang="uk-UA" sz="2800" b="1" dirty="0">
                <a:latin typeface="Times New Roman" pitchFamily="18" charset="0"/>
                <a:cs typeface="Times New Roman" pitchFamily="18" charset="0"/>
              </a:rPr>
              <a:t>4</a:t>
            </a:r>
            <a:r>
              <a:rPr lang="ru-RU" sz="2800" b="1" dirty="0" smtClean="0">
                <a:latin typeface="Times New Roman" pitchFamily="18" charset="0"/>
                <a:cs typeface="Times New Roman" pitchFamily="18" charset="0"/>
              </a:rPr>
              <a:t>-</a:t>
            </a:r>
            <a:r>
              <a:rPr lang="en-US" sz="2800" b="1" dirty="0" smtClean="0">
                <a:latin typeface="Times New Roman" pitchFamily="18" charset="0"/>
                <a:cs typeface="Times New Roman" pitchFamily="18" charset="0"/>
              </a:rPr>
              <a:t>3</a:t>
            </a:r>
            <a:r>
              <a:rPr lang="uk-UA" sz="2800" b="1" smtClean="0">
                <a:latin typeface="Times New Roman" pitchFamily="18" charset="0"/>
                <a:cs typeface="Times New Roman" pitchFamily="18" charset="0"/>
              </a:rPr>
              <a:t>5.    </a:t>
            </a:r>
            <a:r>
              <a:rPr lang="uk-UA" sz="2800" b="1" dirty="0">
                <a:latin typeface="Times New Roman" pitchFamily="18" charset="0"/>
                <a:cs typeface="Times New Roman" pitchFamily="18" charset="0"/>
              </a:rPr>
              <a:t>(</a:t>
            </a:r>
            <a:r>
              <a:rPr lang="en-US" sz="2800" b="1" dirty="0">
                <a:latin typeface="Times New Roman" pitchFamily="18" charset="0"/>
                <a:cs typeface="Times New Roman" pitchFamily="18" charset="0"/>
              </a:rPr>
              <a:t>4</a:t>
            </a:r>
            <a:r>
              <a:rPr lang="uk-UA" sz="2800" b="1" dirty="0">
                <a:latin typeface="Times New Roman" pitchFamily="18" charset="0"/>
                <a:cs typeface="Times New Roman" pitchFamily="18" charset="0"/>
              </a:rPr>
              <a:t> год.)</a:t>
            </a:r>
            <a:endParaRPr lang="ru-RU" sz="2800" dirty="0">
              <a:latin typeface="Times New Roman" pitchFamily="18" charset="0"/>
              <a:cs typeface="Times New Roman" pitchFamily="18" charset="0"/>
            </a:endParaRPr>
          </a:p>
          <a:p>
            <a:r>
              <a:rPr lang="ru-RU" sz="2800" b="1" dirty="0">
                <a:latin typeface="Times New Roman" pitchFamily="18" charset="0"/>
                <a:cs typeface="Times New Roman" pitchFamily="18" charset="0"/>
              </a:rPr>
              <a:t>Тема</a:t>
            </a:r>
            <a:r>
              <a:rPr lang="uk-UA" sz="2800" b="1" dirty="0">
                <a:latin typeface="Times New Roman" pitchFamily="18" charset="0"/>
                <a:cs typeface="Times New Roman" pitchFamily="18" charset="0"/>
              </a:rPr>
              <a:t>: Міжнародні фінанси</a:t>
            </a:r>
            <a:r>
              <a:rPr lang="ru-RU" sz="2800" b="1" i="1" dirty="0">
                <a:latin typeface="Times New Roman" pitchFamily="18" charset="0"/>
                <a:cs typeface="Times New Roman" pitchFamily="18" charset="0"/>
              </a:rPr>
              <a:t>.</a:t>
            </a:r>
            <a:endParaRPr lang="ru-RU" sz="2800" dirty="0">
              <a:latin typeface="Times New Roman" pitchFamily="18" charset="0"/>
              <a:cs typeface="Times New Roman" pitchFamily="18" charset="0"/>
            </a:endParaRPr>
          </a:p>
          <a:p>
            <a:r>
              <a:rPr lang="ru-RU" sz="2800" dirty="0" err="1">
                <a:latin typeface="Times New Roman" pitchFamily="18" charset="0"/>
                <a:cs typeface="Times New Roman" pitchFamily="18" charset="0"/>
              </a:rPr>
              <a:t>Питання</a:t>
            </a:r>
            <a:r>
              <a:rPr lang="ru-RU" sz="2800" dirty="0">
                <a:latin typeface="Times New Roman" pitchFamily="18" charset="0"/>
                <a:cs typeface="Times New Roman" pitchFamily="18" charset="0"/>
              </a:rPr>
              <a:t>:  </a:t>
            </a:r>
          </a:p>
          <a:p>
            <a:r>
              <a:rPr lang="ru-RU" sz="2800" dirty="0">
                <a:latin typeface="Times New Roman" pitchFamily="18" charset="0"/>
                <a:cs typeface="Times New Roman" pitchFamily="18" charset="0"/>
              </a:rPr>
              <a:t>1.   </a:t>
            </a:r>
            <a:r>
              <a:rPr lang="ru-RU" sz="2800" dirty="0" err="1">
                <a:latin typeface="Times New Roman" pitchFamily="18" charset="0"/>
                <a:cs typeface="Times New Roman" pitchFamily="18" charset="0"/>
              </a:rPr>
              <a:t>Складові</a:t>
            </a:r>
            <a:r>
              <a:rPr lang="ru-RU" sz="2800" dirty="0">
                <a:latin typeface="Times New Roman" pitchFamily="18" charset="0"/>
                <a:cs typeface="Times New Roman" pitchFamily="18" charset="0"/>
              </a:rPr>
              <a:t> ланки та </a:t>
            </a:r>
            <a:r>
              <a:rPr lang="ru-RU" sz="2800" dirty="0" err="1">
                <a:latin typeface="Times New Roman" pitchFamily="18" charset="0"/>
                <a:cs typeface="Times New Roman" pitchFamily="18" charset="0"/>
              </a:rPr>
              <a:t>грошові</a:t>
            </a:r>
            <a:r>
              <a:rPr lang="ru-RU" sz="2800" dirty="0">
                <a:latin typeface="Times New Roman" pitchFamily="18" charset="0"/>
                <a:cs typeface="Times New Roman" pitchFamily="18" charset="0"/>
              </a:rPr>
              <a:t> потоки </a:t>
            </a:r>
            <a:r>
              <a:rPr lang="ru-RU" sz="2800" dirty="0" err="1">
                <a:latin typeface="Times New Roman" pitchFamily="18" charset="0"/>
                <a:cs typeface="Times New Roman" pitchFamily="18" charset="0"/>
              </a:rPr>
              <a:t>міжнародних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фінансів</a:t>
            </a:r>
            <a:r>
              <a:rPr lang="ru-RU" sz="2800" dirty="0">
                <a:latin typeface="Times New Roman" pitchFamily="18" charset="0"/>
                <a:cs typeface="Times New Roman" pitchFamily="18" charset="0"/>
              </a:rPr>
              <a:t> .</a:t>
            </a:r>
          </a:p>
          <a:p>
            <a:r>
              <a:rPr lang="uk-UA" sz="2800" dirty="0">
                <a:latin typeface="Times New Roman" pitchFamily="18" charset="0"/>
                <a:cs typeface="Times New Roman" pitchFamily="18" charset="0"/>
              </a:rPr>
              <a:t>2.   Міжнародні фінансові відносини та валютний ринок.</a:t>
            </a:r>
            <a:endParaRPr lang="ru-RU" sz="2800" dirty="0">
              <a:latin typeface="Times New Roman" pitchFamily="18" charset="0"/>
              <a:cs typeface="Times New Roman" pitchFamily="18" charset="0"/>
            </a:endParaRPr>
          </a:p>
          <a:p>
            <a:r>
              <a:rPr lang="uk-UA" sz="2800" dirty="0">
                <a:latin typeface="Times New Roman" pitchFamily="18" charset="0"/>
                <a:cs typeface="Times New Roman" pitchFamily="18" charset="0"/>
              </a:rPr>
              <a:t>3.   Фінанси міжнародних </a:t>
            </a:r>
            <a:r>
              <a:rPr lang="uk-UA" sz="2800" dirty="0" smtClean="0">
                <a:latin typeface="Times New Roman" pitchFamily="18" charset="0"/>
                <a:cs typeface="Times New Roman" pitchFamily="18" charset="0"/>
              </a:rPr>
              <a:t>організацій</a:t>
            </a:r>
            <a:r>
              <a:rPr lang="uk-UA" sz="2800" dirty="0">
                <a:latin typeface="Times New Roman" pitchFamily="18" charset="0"/>
                <a:cs typeface="Times New Roman" pitchFamily="18" charset="0"/>
              </a:rPr>
              <a:t>.</a:t>
            </a:r>
            <a:endParaRPr lang="ru-RU" sz="2800" dirty="0">
              <a:latin typeface="Times New Roman" pitchFamily="18" charset="0"/>
              <a:cs typeface="Times New Roman" pitchFamily="18" charset="0"/>
            </a:endParaRPr>
          </a:p>
          <a:p>
            <a:r>
              <a:rPr lang="uk-UA" sz="2800" dirty="0">
                <a:latin typeface="Times New Roman" pitchFamily="18" charset="0"/>
                <a:cs typeface="Times New Roman" pitchFamily="18" charset="0"/>
              </a:rPr>
              <a:t>4</a:t>
            </a:r>
            <a:r>
              <a:rPr lang="ru-RU" sz="2800" dirty="0">
                <a:latin typeface="Times New Roman" pitchFamily="18" charset="0"/>
                <a:cs typeface="Times New Roman" pitchFamily="18" charset="0"/>
              </a:rPr>
              <a:t>.</a:t>
            </a:r>
            <a:r>
              <a:rPr lang="uk-UA"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Міжнародні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фінансові</a:t>
            </a:r>
            <a:r>
              <a:rPr lang="ru-RU" sz="2800" dirty="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інституції</a:t>
            </a:r>
            <a:r>
              <a:rPr lang="ru-RU" sz="2800"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a:p>
            <a:r>
              <a:rPr lang="ru-RU" dirty="0"/>
              <a:t/>
            </a:r>
            <a:br>
              <a:rPr lang="ru-RU" dirty="0"/>
            </a:br>
            <a:endParaRPr lang="ru-RU" dirty="0"/>
          </a:p>
        </p:txBody>
      </p:sp>
    </p:spTree>
    <p:extLst>
      <p:ext uri="{BB962C8B-B14F-4D97-AF65-F5344CB8AC3E}">
        <p14:creationId xmlns:p14="http://schemas.microsoft.com/office/powerpoint/2010/main" val="3291908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640960" cy="4893647"/>
          </a:xfrm>
          <a:prstGeom prst="rect">
            <a:avLst/>
          </a:prstGeom>
        </p:spPr>
        <p:txBody>
          <a:bodyPr wrap="square">
            <a:spAutoFit/>
          </a:bodyPr>
          <a:lstStyle/>
          <a:p>
            <a:pPr algn="just"/>
            <a:r>
              <a:rPr lang="uk-UA" sz="2400" b="1" dirty="0" smtClean="0">
                <a:latin typeface="Times New Roman" pitchFamily="18" charset="0"/>
                <a:cs typeface="Times New Roman" pitchFamily="18" charset="0"/>
              </a:rPr>
              <a:t>	За </a:t>
            </a:r>
            <a:r>
              <a:rPr lang="uk-UA" sz="2400" b="1" dirty="0">
                <a:latin typeface="Times New Roman" pitchFamily="18" charset="0"/>
                <a:cs typeface="Times New Roman" pitchFamily="18" charset="0"/>
              </a:rPr>
              <a:t>своєю організацією фінанси міжнародних організацій подібні до державних фінансів,</a:t>
            </a:r>
            <a:r>
              <a:rPr lang="uk-UA" sz="2400" dirty="0">
                <a:latin typeface="Times New Roman" pitchFamily="18" charset="0"/>
                <a:cs typeface="Times New Roman" pitchFamily="18" charset="0"/>
              </a:rPr>
              <a:t> тільки їх головним суб’єктом є не держава, а міжнародна організація. </a:t>
            </a:r>
            <a:endParaRPr lang="uk-UA" sz="2400" dirty="0" smtClean="0">
              <a:latin typeface="Times New Roman" pitchFamily="18" charset="0"/>
              <a:cs typeface="Times New Roman" pitchFamily="18" charset="0"/>
            </a:endParaRPr>
          </a:p>
          <a:p>
            <a:pPr algn="just"/>
            <a:r>
              <a:rPr lang="uk-UA" sz="2400" i="1" dirty="0">
                <a:latin typeface="Times New Roman" pitchFamily="18" charset="0"/>
                <a:cs typeface="Times New Roman" pitchFamily="18" charset="0"/>
              </a:rPr>
              <a:t>	</a:t>
            </a:r>
            <a:r>
              <a:rPr lang="uk-UA" sz="2400" i="1" dirty="0" smtClean="0">
                <a:latin typeface="Times New Roman" pitchFamily="18" charset="0"/>
                <a:cs typeface="Times New Roman" pitchFamily="18" charset="0"/>
              </a:rPr>
              <a:t>Міжнародні </a:t>
            </a:r>
            <a:r>
              <a:rPr lang="uk-UA" sz="2400" i="1" dirty="0">
                <a:latin typeface="Times New Roman" pitchFamily="18" charset="0"/>
                <a:cs typeface="Times New Roman" pitchFamily="18" charset="0"/>
              </a:rPr>
              <a:t>організації вступають у взаємовідносини з урядами окремих країн з приводу формування бюджету чи інших фондів цих організацій. </a:t>
            </a:r>
            <a:r>
              <a:rPr lang="uk-UA" sz="2400" dirty="0">
                <a:latin typeface="Times New Roman" pitchFamily="18" charset="0"/>
                <a:cs typeface="Times New Roman" pitchFamily="18" charset="0"/>
              </a:rPr>
              <a:t>Отримані кошти використовуються на фінансування централізованих заходів, проектів і прог­рам цих організацій, на утримання їх апарату та на фінансову допомогу окремим країнам. Отже, кожна країна може отримувати кошти від міжнародних організацій як у вигляді прямого фінансування (як правило, тільки в окремих випадках), так і в опосередкованій формі через різні централізовані заходи, проекти і програми, які стосуються даної країни чи поширюються на неї.</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9471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640960" cy="6524863"/>
          </a:xfrm>
          <a:prstGeom prst="rect">
            <a:avLst/>
          </a:prstGeom>
        </p:spPr>
        <p:txBody>
          <a:bodyPr wrap="square">
            <a:spAutoFit/>
          </a:bodyPr>
          <a:lstStyle/>
          <a:p>
            <a:pPr algn="just"/>
            <a:r>
              <a:rPr lang="uk-UA" sz="2200" dirty="0" smtClean="0">
                <a:latin typeface="Times New Roman" pitchFamily="18" charset="0"/>
                <a:cs typeface="Times New Roman" pitchFamily="18" charset="0"/>
              </a:rPr>
              <a:t>	Міжнародні </a:t>
            </a:r>
            <a:r>
              <a:rPr lang="uk-UA" sz="2200" dirty="0">
                <a:latin typeface="Times New Roman" pitchFamily="18" charset="0"/>
                <a:cs typeface="Times New Roman" pitchFamily="18" charset="0"/>
              </a:rPr>
              <a:t>фінансові інституції мають взаємовідносини як з урядами, так і з суб’єктами господарювання окремих країн. </a:t>
            </a:r>
            <a:r>
              <a:rPr lang="uk-UA" sz="2200" dirty="0" smtClean="0">
                <a:latin typeface="Times New Roman" pitchFamily="18" charset="0"/>
                <a:cs typeface="Times New Roman" pitchFamily="18" charset="0"/>
              </a:rPr>
              <a:t>	</a:t>
            </a:r>
            <a:r>
              <a:rPr lang="uk-UA" sz="2200" i="1" dirty="0" smtClean="0">
                <a:latin typeface="Times New Roman" pitchFamily="18" charset="0"/>
                <a:cs typeface="Times New Roman" pitchFamily="18" charset="0"/>
              </a:rPr>
              <a:t>Взаємовідносини </a:t>
            </a:r>
            <a:r>
              <a:rPr lang="uk-UA" sz="2200" i="1" dirty="0">
                <a:latin typeface="Times New Roman" pitchFamily="18" charset="0"/>
                <a:cs typeface="Times New Roman" pitchFamily="18" charset="0"/>
              </a:rPr>
              <a:t>з урядами складаються за двома напрямами</a:t>
            </a:r>
            <a:r>
              <a:rPr lang="uk-UA" sz="2200" dirty="0">
                <a:latin typeface="Times New Roman" pitchFamily="18" charset="0"/>
                <a:cs typeface="Times New Roman" pitchFamily="18" charset="0"/>
              </a:rPr>
              <a:t>. </a:t>
            </a:r>
            <a:r>
              <a:rPr lang="uk-UA" sz="2200" b="1" i="1" dirty="0">
                <a:latin typeface="Times New Roman" pitchFamily="18" charset="0"/>
                <a:cs typeface="Times New Roman" pitchFamily="18" charset="0"/>
              </a:rPr>
              <a:t>Перший відображає </a:t>
            </a:r>
            <a:r>
              <a:rPr lang="uk-UA" sz="2200" dirty="0">
                <a:latin typeface="Times New Roman" pitchFamily="18" charset="0"/>
                <a:cs typeface="Times New Roman" pitchFamily="18" charset="0"/>
              </a:rPr>
              <a:t>процес формування статутного капіталу за рахунок внес­ків окремих країн. </a:t>
            </a:r>
            <a:r>
              <a:rPr lang="uk-UA" sz="2200" b="1" i="1" dirty="0">
                <a:latin typeface="Times New Roman" pitchFamily="18" charset="0"/>
                <a:cs typeface="Times New Roman" pitchFamily="18" charset="0"/>
              </a:rPr>
              <a:t>Другий характеризує </a:t>
            </a:r>
            <a:r>
              <a:rPr lang="uk-UA" sz="2200" dirty="0">
                <a:latin typeface="Times New Roman" pitchFamily="18" charset="0"/>
                <a:cs typeface="Times New Roman" pitchFamily="18" charset="0"/>
              </a:rPr>
              <a:t>кредитні взаємовідносини — надання кредитів окремим країнам та їх погашення і сплату процентів. </a:t>
            </a:r>
            <a:endParaRPr lang="uk-UA" sz="2200" dirty="0" smtClean="0">
              <a:latin typeface="Times New Roman" pitchFamily="18" charset="0"/>
              <a:cs typeface="Times New Roman" pitchFamily="18" charset="0"/>
            </a:endParaRPr>
          </a:p>
          <a:p>
            <a:pPr algn="just"/>
            <a:r>
              <a:rPr lang="uk-UA" sz="2200" dirty="0">
                <a:latin typeface="Times New Roman" pitchFamily="18" charset="0"/>
                <a:cs typeface="Times New Roman" pitchFamily="18" charset="0"/>
              </a:rPr>
              <a:t>	</a:t>
            </a:r>
            <a:r>
              <a:rPr lang="uk-UA" sz="2200" i="1" dirty="0" smtClean="0">
                <a:latin typeface="Times New Roman" pitchFamily="18" charset="0"/>
                <a:cs typeface="Times New Roman" pitchFamily="18" charset="0"/>
              </a:rPr>
              <a:t>Взаємовідносини </a:t>
            </a:r>
            <a:r>
              <a:rPr lang="uk-UA" sz="2200" i="1" dirty="0">
                <a:latin typeface="Times New Roman" pitchFamily="18" charset="0"/>
                <a:cs typeface="Times New Roman" pitchFamily="18" charset="0"/>
              </a:rPr>
              <a:t>з підприємствами мають двосторонній кредитний характер. </a:t>
            </a:r>
            <a:r>
              <a:rPr lang="uk-UA" sz="2200" dirty="0">
                <a:latin typeface="Times New Roman" pitchFamily="18" charset="0"/>
                <a:cs typeface="Times New Roman" pitchFamily="18" charset="0"/>
              </a:rPr>
              <a:t>Міжнародні фінансові інституції, здійснюючи фінансове забезпечення певних проектів, надають кредити окремим підприємствам, як правило, на конкурсній основі.</a:t>
            </a:r>
            <a:endParaRPr lang="ru-RU" sz="2200" dirty="0">
              <a:latin typeface="Times New Roman" pitchFamily="18" charset="0"/>
              <a:cs typeface="Times New Roman" pitchFamily="18" charset="0"/>
            </a:endParaRPr>
          </a:p>
          <a:p>
            <a:pPr algn="just"/>
            <a:r>
              <a:rPr lang="uk-UA" sz="2200" i="1" dirty="0" smtClean="0">
                <a:latin typeface="Times New Roman" pitchFamily="18" charset="0"/>
                <a:cs typeface="Times New Roman" pitchFamily="18" charset="0"/>
              </a:rPr>
              <a:t>	Міжнародні </a:t>
            </a:r>
            <a:r>
              <a:rPr lang="uk-UA" sz="2200" i="1" dirty="0">
                <a:latin typeface="Times New Roman" pitchFamily="18" charset="0"/>
                <a:cs typeface="Times New Roman" pitchFamily="18" charset="0"/>
              </a:rPr>
              <a:t>фінанси відображають світові інтеграційні процеси. </a:t>
            </a:r>
            <a:r>
              <a:rPr lang="uk-UA" sz="2200" dirty="0">
                <a:latin typeface="Times New Roman" pitchFamily="18" charset="0"/>
                <a:cs typeface="Times New Roman" pitchFamily="18" charset="0"/>
              </a:rPr>
              <a:t>Централізація певної частини фінансових ресурсів на світовому рівні забезпечує потреби світового господарства. Саме на ці потреби й спрямована діяльність міжнародних організацій та міжнародних фінансових інституцій. Вони фінансують окремі проекти і програми, керуючись інтересами саме світового господарства загалом, а не окремих країн, якими б важливими вони для цих країн не були.</a:t>
            </a:r>
            <a:endParaRPr lang="ru-RU" sz="2200" dirty="0">
              <a:latin typeface="Times New Roman" pitchFamily="18" charset="0"/>
              <a:cs typeface="Times New Roman" pitchFamily="18" charset="0"/>
            </a:endParaRPr>
          </a:p>
        </p:txBody>
      </p:sp>
    </p:spTree>
    <p:extLst>
      <p:ext uri="{BB962C8B-B14F-4D97-AF65-F5344CB8AC3E}">
        <p14:creationId xmlns:p14="http://schemas.microsoft.com/office/powerpoint/2010/main" val="1859898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712968" cy="6278642"/>
          </a:xfrm>
          <a:prstGeom prst="rect">
            <a:avLst/>
          </a:prstGeom>
        </p:spPr>
        <p:txBody>
          <a:bodyPr wrap="square">
            <a:spAutoFit/>
          </a:bodyPr>
          <a:lstStyle/>
          <a:p>
            <a:pPr algn="just"/>
            <a:r>
              <a:rPr lang="uk-UA" sz="2400" dirty="0" smtClean="0">
                <a:latin typeface="Times New Roman" pitchFamily="18" charset="0"/>
                <a:cs typeface="Times New Roman" pitchFamily="18" charset="0"/>
              </a:rPr>
              <a:t>	Безперечно</a:t>
            </a:r>
            <a:r>
              <a:rPr lang="uk-UA" sz="2400" dirty="0">
                <a:latin typeface="Times New Roman" pitchFamily="18" charset="0"/>
                <a:cs typeface="Times New Roman" pitchFamily="18" charset="0"/>
              </a:rPr>
              <a:t>, порівняно з національними фінансовими </a:t>
            </a:r>
            <a:r>
              <a:rPr lang="uk-UA" sz="2400" b="1" i="1" dirty="0">
                <a:latin typeface="Times New Roman" pitchFamily="18" charset="0"/>
                <a:cs typeface="Times New Roman" pitchFamily="18" charset="0"/>
              </a:rPr>
              <a:t>системами міжнародні фінанси </a:t>
            </a:r>
            <a:r>
              <a:rPr lang="uk-UA" sz="2400" i="1" dirty="0">
                <a:latin typeface="Times New Roman" pitchFamily="18" charset="0"/>
                <a:cs typeface="Times New Roman" pitchFamily="18" charset="0"/>
              </a:rPr>
              <a:t>перебувають лише на початку свого розвитку. </a:t>
            </a:r>
            <a:r>
              <a:rPr lang="uk-UA" sz="2400" dirty="0">
                <a:latin typeface="Times New Roman" pitchFamily="18" charset="0"/>
                <a:cs typeface="Times New Roman" pitchFamily="18" charset="0"/>
              </a:rPr>
              <a:t>Однак поглиблення міжнародної політичної інтеграції та глобалізація економіки ведуть як до посилення ролі діючих організацій та інституцій, так і до створення нових. Це сприяє підвищенню рівня централізації фінансових ресурсів, збільшенню як їх маси, так і обсягів міжнародних фінансових потоків. Врешті-решт, цей інтеграційний процес поступово веде до формування єдиної міжнародної фінансової системи. Особливо це помітно у сфері фінансового ринку. Провідні комерційні банки, фондові біржі, страхові компанії та інституційні інвестори, здійснюючи свої операції з клієнтами в усьому світі, виконують функції міжнародних фінансових інституцій. Вони сприяють процесам міжнародної централізації і перерозподілу фінансових ресур­сів і тим самим економічному розвитку як окремих країн, так і світової економіки загалом.</a:t>
            </a:r>
            <a:endParaRPr lang="ru-RU" sz="2400" dirty="0">
              <a:latin typeface="Times New Roman" pitchFamily="18" charset="0"/>
              <a:cs typeface="Times New Roman" pitchFamily="18" charset="0"/>
            </a:endParaRPr>
          </a:p>
          <a:p>
            <a:r>
              <a:rPr lang="uk-UA" b="1" dirty="0"/>
              <a:t> </a:t>
            </a:r>
            <a:endParaRPr lang="ru-RU" dirty="0"/>
          </a:p>
        </p:txBody>
      </p:sp>
    </p:spTree>
    <p:extLst>
      <p:ext uri="{BB962C8B-B14F-4D97-AF65-F5344CB8AC3E}">
        <p14:creationId xmlns:p14="http://schemas.microsoft.com/office/powerpoint/2010/main" val="1743048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712968" cy="6740307"/>
          </a:xfrm>
          <a:prstGeom prst="rect">
            <a:avLst/>
          </a:prstGeom>
        </p:spPr>
        <p:txBody>
          <a:bodyPr wrap="square">
            <a:spAutoFit/>
          </a:bodyPr>
          <a:lstStyle/>
          <a:p>
            <a:pPr algn="just"/>
            <a:r>
              <a:rPr lang="uk-UA" sz="2400" b="1" dirty="0">
                <a:latin typeface="Times New Roman" pitchFamily="18" charset="0"/>
                <a:cs typeface="Times New Roman" pitchFamily="18" charset="0"/>
              </a:rPr>
              <a:t>2. Міжнародні фінансові відносини та валютний ринок.</a:t>
            </a:r>
            <a:endParaRPr lang="ru-RU"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 </a:t>
            </a:r>
            <a:endParaRPr lang="ru-RU" sz="2400" dirty="0">
              <a:latin typeface="Times New Roman" pitchFamily="18" charset="0"/>
              <a:cs typeface="Times New Roman" pitchFamily="18" charset="0"/>
            </a:endParaRPr>
          </a:p>
          <a:p>
            <a:pPr algn="just"/>
            <a:r>
              <a:rPr lang="uk-UA" sz="2400" b="1" dirty="0" smtClean="0">
                <a:latin typeface="Times New Roman" pitchFamily="18" charset="0"/>
                <a:cs typeface="Times New Roman" pitchFamily="18" charset="0"/>
              </a:rPr>
              <a:t>	Міжнародні </a:t>
            </a:r>
            <a:r>
              <a:rPr lang="uk-UA" sz="2400" b="1" dirty="0">
                <a:latin typeface="Times New Roman" pitchFamily="18" charset="0"/>
                <a:cs typeface="Times New Roman" pitchFamily="18" charset="0"/>
              </a:rPr>
              <a:t>фінансові відносини ґрунтуються на двох основних складових</a:t>
            </a:r>
            <a:r>
              <a:rPr lang="uk-UA" sz="2400" b="1" i="1" dirty="0">
                <a:latin typeface="Times New Roman" pitchFamily="18" charset="0"/>
                <a:cs typeface="Times New Roman" pitchFamily="18" charset="0"/>
              </a:rPr>
              <a:t>:</a:t>
            </a:r>
            <a:r>
              <a:rPr lang="uk-UA" sz="2400" i="1" dirty="0">
                <a:latin typeface="Times New Roman" pitchFamily="18" charset="0"/>
                <a:cs typeface="Times New Roman" pitchFamily="18" charset="0"/>
              </a:rPr>
              <a:t> установлених формах розрахунків</a:t>
            </a:r>
            <a:r>
              <a:rPr lang="uk-UA" sz="2400" dirty="0">
                <a:latin typeface="Times New Roman" pitchFamily="18" charset="0"/>
                <a:cs typeface="Times New Roman" pitchFamily="18" charset="0"/>
              </a:rPr>
              <a:t> та </a:t>
            </a:r>
            <a:r>
              <a:rPr lang="uk-UA" sz="2400" i="1" dirty="0">
                <a:latin typeface="Times New Roman" pitchFamily="18" charset="0"/>
                <a:cs typeface="Times New Roman" pitchFamily="18" charset="0"/>
              </a:rPr>
              <a:t>системі валютного регулювання</a:t>
            </a:r>
            <a:r>
              <a:rPr lang="uk-UA" sz="2400" dirty="0">
                <a:latin typeface="Times New Roman" pitchFamily="18" charset="0"/>
                <a:cs typeface="Times New Roman" pitchFamily="18" charset="0"/>
              </a:rPr>
              <a:t>. </a:t>
            </a:r>
            <a:r>
              <a:rPr lang="uk-UA" sz="2400" i="1" dirty="0">
                <a:latin typeface="Times New Roman" pitchFamily="18" charset="0"/>
                <a:cs typeface="Times New Roman" pitchFamily="18" charset="0"/>
              </a:rPr>
              <a:t>Порядок і форми проведення розрахунків становлять організаційний аспект міжнародних фінансових відносин і регламентуються відповідними міжнародними документами та угодами.</a:t>
            </a:r>
            <a:r>
              <a:rPr lang="uk-UA" sz="2400" dirty="0">
                <a:latin typeface="Times New Roman" pitchFamily="18" charset="0"/>
                <a:cs typeface="Times New Roman" pitchFamily="18" charset="0"/>
              </a:rPr>
              <a:t> Стандартизація документального оформлення розрахунків необхідна для забезпечення відповідних гарантій експортерам та імпортерам на поставку товарів та на їх оплату. Вона встановлює також систему однакового тлумачення прав, зобов’язань і відповідальності сторін. Валютне регулювання і насамперед його серцевина — процес курсоутворення відображають сутнісну сторону міжнародних фінансових відносин. На цій основі відбувається трансформація грошових потоків з однієї грошової одиниці в іншу та процес проходження цих потоків між окремими країнами.</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311717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640960" cy="2677656"/>
          </a:xfrm>
          <a:prstGeom prst="rect">
            <a:avLst/>
          </a:prstGeom>
        </p:spPr>
        <p:txBody>
          <a:bodyPr wrap="square">
            <a:spAutoFit/>
          </a:bodyPr>
          <a:lstStyle/>
          <a:p>
            <a:pPr lvl="0" algn="just"/>
            <a:r>
              <a:rPr lang="uk-UA" sz="2400" b="1" i="1" dirty="0">
                <a:solidFill>
                  <a:prstClr val="black"/>
                </a:solidFill>
                <a:latin typeface="Times New Roman"/>
                <a:ea typeface="Times New Roman"/>
              </a:rPr>
              <a:t>Форми розрахунків</a:t>
            </a:r>
            <a:r>
              <a:rPr lang="uk-UA" sz="2400" b="1" dirty="0">
                <a:solidFill>
                  <a:prstClr val="black"/>
                </a:solidFill>
                <a:latin typeface="Times New Roman"/>
                <a:ea typeface="Times New Roman"/>
              </a:rPr>
              <a:t> </a:t>
            </a:r>
            <a:r>
              <a:rPr lang="uk-UA" sz="2400" dirty="0">
                <a:solidFill>
                  <a:prstClr val="black"/>
                </a:solidFill>
                <a:latin typeface="Times New Roman"/>
                <a:ea typeface="Times New Roman"/>
              </a:rPr>
              <a:t>— це врегульовані законодавством країн-учасниць способи виконання грошових зобов’язань за зовніш</a:t>
            </a:r>
            <a:r>
              <a:rPr lang="uk-UA" sz="2400" spc="20" dirty="0">
                <a:solidFill>
                  <a:prstClr val="black"/>
                </a:solidFill>
                <a:latin typeface="Times New Roman"/>
                <a:ea typeface="Times New Roman"/>
              </a:rPr>
              <a:t>ньоторговельним контрактом. При цьому порядок здійснення</a:t>
            </a:r>
            <a:r>
              <a:rPr lang="uk-UA" sz="2400" dirty="0">
                <a:solidFill>
                  <a:prstClr val="black"/>
                </a:solidFill>
                <a:latin typeface="Times New Roman"/>
                <a:ea typeface="Times New Roman"/>
              </a:rPr>
              <a:t> форм міжнародних розрахунків також регулюється міжнародними документами, які розробляються спеціально створеними організаціями — Міжнародною торговельною палатою, Комісією з права міжнародної торгівлі ООН тощо.</a:t>
            </a:r>
            <a:endParaRPr lang="ru-RU" sz="2400" dirty="0">
              <a:solidFill>
                <a:prstClr val="black"/>
              </a:solidFill>
              <a:latin typeface="Times New Roman"/>
              <a:ea typeface="Times New Roman"/>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213" y="2938304"/>
            <a:ext cx="8027987" cy="3515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8188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712968" cy="5632311"/>
          </a:xfrm>
          <a:prstGeom prst="rect">
            <a:avLst/>
          </a:prstGeom>
        </p:spPr>
        <p:txBody>
          <a:bodyPr wrap="square">
            <a:spAutoFit/>
          </a:bodyPr>
          <a:lstStyle/>
          <a:p>
            <a:pPr algn="just"/>
            <a:r>
              <a:rPr lang="uk-UA" sz="2400" b="1" dirty="0" smtClean="0">
                <a:latin typeface="Times New Roman" pitchFamily="18" charset="0"/>
                <a:cs typeface="Times New Roman" pitchFamily="18" charset="0"/>
              </a:rPr>
              <a:t>	Основними </a:t>
            </a:r>
            <a:r>
              <a:rPr lang="uk-UA" sz="2400" b="1" i="1" dirty="0">
                <a:latin typeface="Times New Roman" pitchFamily="18" charset="0"/>
                <a:cs typeface="Times New Roman" pitchFamily="18" charset="0"/>
              </a:rPr>
              <a:t>формами</a:t>
            </a:r>
            <a:r>
              <a:rPr lang="uk-UA" sz="2400" b="1" dirty="0">
                <a:latin typeface="Times New Roman" pitchFamily="18" charset="0"/>
                <a:cs typeface="Times New Roman" pitchFamily="18" charset="0"/>
              </a:rPr>
              <a:t> міжнародних </a:t>
            </a:r>
            <a:r>
              <a:rPr lang="uk-UA" sz="2400" b="1" i="1" dirty="0">
                <a:latin typeface="Times New Roman" pitchFamily="18" charset="0"/>
                <a:cs typeface="Times New Roman" pitchFamily="18" charset="0"/>
              </a:rPr>
              <a:t>розрахунків є інкасо та акредитив.</a:t>
            </a:r>
            <a:r>
              <a:rPr lang="uk-UA" sz="2400" dirty="0">
                <a:latin typeface="Times New Roman" pitchFamily="18" charset="0"/>
                <a:cs typeface="Times New Roman" pitchFamily="18" charset="0"/>
              </a:rPr>
              <a:t> </a:t>
            </a:r>
            <a:r>
              <a:rPr lang="uk-UA" sz="2400" b="1" dirty="0">
                <a:latin typeface="Times New Roman" pitchFamily="18" charset="0"/>
                <a:cs typeface="Times New Roman" pitchFamily="18" charset="0"/>
              </a:rPr>
              <a:t>Також використовуються банківський переказ та відкритий рахунок.</a:t>
            </a:r>
            <a:endParaRPr lang="ru-RU" sz="2400" dirty="0">
              <a:latin typeface="Times New Roman" pitchFamily="18" charset="0"/>
              <a:cs typeface="Times New Roman" pitchFamily="18" charset="0"/>
            </a:endParaRPr>
          </a:p>
          <a:p>
            <a:pPr algn="just"/>
            <a:r>
              <a:rPr lang="uk-UA" sz="2400" b="1" dirty="0">
                <a:latin typeface="Times New Roman" pitchFamily="18" charset="0"/>
                <a:cs typeface="Times New Roman" pitchFamily="18" charset="0"/>
              </a:rPr>
              <a:t> </a:t>
            </a:r>
            <a:r>
              <a:rPr lang="uk-UA" sz="2400" dirty="0">
                <a:latin typeface="Times New Roman" pitchFamily="18" charset="0"/>
                <a:cs typeface="Times New Roman" pitchFamily="18" charset="0"/>
              </a:rPr>
              <a:t>При розрахунках на основі</a:t>
            </a:r>
            <a:r>
              <a:rPr lang="uk-UA" sz="2400" b="1" dirty="0">
                <a:latin typeface="Times New Roman" pitchFamily="18" charset="0"/>
                <a:cs typeface="Times New Roman" pitchFamily="18" charset="0"/>
              </a:rPr>
              <a:t> інкасо</a:t>
            </a:r>
            <a:r>
              <a:rPr lang="uk-UA" sz="2400" dirty="0">
                <a:latin typeface="Times New Roman" pitchFamily="18" charset="0"/>
                <a:cs typeface="Times New Roman" pitchFamily="18" charset="0"/>
              </a:rPr>
              <a:t> банк імпортера перераховує кошти на рахунок експортера після передання імпортеру отриманих від банку експортера документів, передбачених контрактом, тобто застосовується схема: платежі проти документів. Така схема розрахунків досить проста, однак вона не дає достатніх гарантій на оплату товарів і послуг. На відміну від інкасо </a:t>
            </a:r>
            <a:r>
              <a:rPr lang="uk-UA" sz="2400" b="1" dirty="0">
                <a:latin typeface="Times New Roman" pitchFamily="18" charset="0"/>
                <a:cs typeface="Times New Roman" pitchFamily="18" charset="0"/>
              </a:rPr>
              <a:t>акредитивна форма</a:t>
            </a:r>
            <a:r>
              <a:rPr lang="uk-UA" sz="2400" dirty="0">
                <a:latin typeface="Times New Roman" pitchFamily="18" charset="0"/>
                <a:cs typeface="Times New Roman" pitchFamily="18" charset="0"/>
              </a:rPr>
              <a:t> передбачає достатні гарантії експортеру за рахунок відкриття акредитива в банку імпортера. Платіж на відкритий рахунок найменш надійна форма. Експортер поставляє товари, імпортер переказує гроші на день платежу. </a:t>
            </a:r>
            <a:r>
              <a:rPr lang="uk-UA" sz="2400" b="1" dirty="0">
                <a:latin typeface="Times New Roman" pitchFamily="18" charset="0"/>
                <a:cs typeface="Times New Roman" pitchFamily="18" charset="0"/>
              </a:rPr>
              <a:t>Банківський переказ</a:t>
            </a:r>
            <a:r>
              <a:rPr lang="uk-UA" sz="2400" dirty="0">
                <a:latin typeface="Times New Roman" pitchFamily="18" charset="0"/>
                <a:cs typeface="Times New Roman" pitchFamily="18" charset="0"/>
              </a:rPr>
              <a:t> — це доручення одного банку іншому виплатити певну суму отримувачу.</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604087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40"/>
            <a:ext cx="8640960" cy="3785652"/>
          </a:xfrm>
          <a:prstGeom prst="rect">
            <a:avLst/>
          </a:prstGeom>
        </p:spPr>
        <p:txBody>
          <a:bodyPr wrap="square">
            <a:spAutoFit/>
          </a:bodyPr>
          <a:lstStyle/>
          <a:p>
            <a:pPr algn="just"/>
            <a:r>
              <a:rPr lang="uk-UA" sz="2400" dirty="0" smtClean="0">
                <a:latin typeface="Times New Roman" pitchFamily="18" charset="0"/>
                <a:cs typeface="Times New Roman" pitchFamily="18" charset="0"/>
              </a:rPr>
              <a:t>	</a:t>
            </a:r>
            <a:r>
              <a:rPr lang="uk-UA" sz="2400" i="1" dirty="0" smtClean="0">
                <a:latin typeface="Times New Roman" pitchFamily="18" charset="0"/>
                <a:cs typeface="Times New Roman" pitchFamily="18" charset="0"/>
              </a:rPr>
              <a:t>Форми </a:t>
            </a:r>
            <a:r>
              <a:rPr lang="uk-UA" sz="2400" i="1" dirty="0">
                <a:latin typeface="Times New Roman" pitchFamily="18" charset="0"/>
                <a:cs typeface="Times New Roman" pitchFamily="18" charset="0"/>
              </a:rPr>
              <a:t>розрахунків у системі міжнародних фінансових відносин характеризують </a:t>
            </a:r>
            <a:r>
              <a:rPr lang="uk-UA" sz="2400" dirty="0">
                <a:latin typeface="Times New Roman" pitchFamily="18" charset="0"/>
                <a:cs typeface="Times New Roman" pitchFamily="18" charset="0"/>
              </a:rPr>
              <a:t>організаційний аспект руху грошових потоків — порядок проведення операцій, їх документальне оформлення, відповідальність сторін і банків та ін. Це дуже важлива сторона, однак вона підпорядкована сутнісній — забезпеченню еквівалентності обміну. Тому серцевиною міжнародних фінансових відносин, з погляду фінансової теорії, є встановлення курсу валют, що може бути умовно зображено так (наприклад, трансформація української гривні в долар США</a:t>
            </a:r>
            <a:r>
              <a:rPr lang="uk-UA"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pic>
        <p:nvPicPr>
          <p:cNvPr id="4102"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974292"/>
            <a:ext cx="8280920" cy="2623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9099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335846"/>
            <a:ext cx="8640960" cy="5632311"/>
          </a:xfrm>
          <a:prstGeom prst="rect">
            <a:avLst/>
          </a:prstGeom>
        </p:spPr>
        <p:txBody>
          <a:bodyPr wrap="square">
            <a:spAutoFit/>
          </a:bodyPr>
          <a:lstStyle/>
          <a:p>
            <a:pPr algn="just"/>
            <a:r>
              <a:rPr lang="uk-UA" sz="2400" dirty="0" smtClean="0">
                <a:latin typeface="Times New Roman" pitchFamily="18" charset="0"/>
                <a:cs typeface="Times New Roman" pitchFamily="18" charset="0"/>
              </a:rPr>
              <a:t>	</a:t>
            </a:r>
            <a:r>
              <a:rPr lang="uk-UA" sz="2400" b="1" i="1" dirty="0" smtClean="0">
                <a:latin typeface="Times New Roman" pitchFamily="18" charset="0"/>
                <a:cs typeface="Times New Roman" pitchFamily="18" charset="0"/>
              </a:rPr>
              <a:t>Стабільність </a:t>
            </a:r>
            <a:r>
              <a:rPr lang="uk-UA" sz="2400" b="1" i="1" dirty="0">
                <a:latin typeface="Times New Roman" pitchFamily="18" charset="0"/>
                <a:cs typeface="Times New Roman" pitchFamily="18" charset="0"/>
              </a:rPr>
              <a:t>міжнародних фінансових </a:t>
            </a:r>
            <a:r>
              <a:rPr lang="uk-UA" sz="2400" dirty="0">
                <a:latin typeface="Times New Roman" pitchFamily="18" charset="0"/>
                <a:cs typeface="Times New Roman" pitchFamily="18" charset="0"/>
              </a:rPr>
              <a:t>відносин ґрунтується на двох основних передумовах. </a:t>
            </a:r>
            <a:endParaRPr lang="uk-UA" sz="2400" dirty="0" smtClean="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	</a:t>
            </a:r>
            <a:r>
              <a:rPr lang="uk-UA" sz="2400" b="1" i="1" dirty="0" smtClean="0">
                <a:latin typeface="Times New Roman" pitchFamily="18" charset="0"/>
                <a:cs typeface="Times New Roman" pitchFamily="18" charset="0"/>
              </a:rPr>
              <a:t>По-перше</a:t>
            </a:r>
            <a:r>
              <a:rPr lang="uk-UA" sz="2400" b="1" i="1" dirty="0">
                <a:latin typeface="Times New Roman" pitchFamily="18" charset="0"/>
                <a:cs typeface="Times New Roman" pitchFamily="18" charset="0"/>
              </a:rPr>
              <a:t>, </a:t>
            </a:r>
            <a:r>
              <a:rPr lang="uk-UA" sz="2400" dirty="0">
                <a:latin typeface="Times New Roman" pitchFamily="18" charset="0"/>
                <a:cs typeface="Times New Roman" pitchFamily="18" charset="0"/>
              </a:rPr>
              <a:t>необхідна чітка система трансформації (обміну) валют. Будь-який суб’єкт, якому потрібна відповідна валюта для міжнародних розрахунків, повинен мати можливість її придбати. Звичайно, держава може у певний спосіб регулювати й обмежувати цей процес, але головне, щоб це не впливало негативно на стан міжнародних фінансових відносин. </a:t>
            </a:r>
            <a:r>
              <a:rPr lang="uk-UA" sz="2400" dirty="0" smtClean="0">
                <a:latin typeface="Times New Roman" pitchFamily="18" charset="0"/>
                <a:cs typeface="Times New Roman" pitchFamily="18" charset="0"/>
              </a:rPr>
              <a:t>	</a:t>
            </a:r>
            <a:r>
              <a:rPr lang="uk-UA" sz="2400" b="1" i="1" dirty="0" smtClean="0">
                <a:latin typeface="Times New Roman" pitchFamily="18" charset="0"/>
                <a:cs typeface="Times New Roman" pitchFamily="18" charset="0"/>
              </a:rPr>
              <a:t>По-друге</a:t>
            </a:r>
            <a:r>
              <a:rPr lang="uk-UA" sz="2400" b="1" i="1" dirty="0">
                <a:latin typeface="Times New Roman" pitchFamily="18" charset="0"/>
                <a:cs typeface="Times New Roman" pitchFamily="18" charset="0"/>
              </a:rPr>
              <a:t>, </a:t>
            </a:r>
            <a:r>
              <a:rPr lang="uk-UA" sz="2400" dirty="0">
                <a:latin typeface="Times New Roman" pitchFamily="18" charset="0"/>
                <a:cs typeface="Times New Roman" pitchFamily="18" charset="0"/>
              </a:rPr>
              <a:t>важливо забезпечити реальність обмінного курсу, тобто в процесі трансформації грошовий потік не повинен ні збільшитись, ні зменшитися в обсягах. </a:t>
            </a:r>
            <a:endParaRPr lang="uk-UA" sz="2400" dirty="0" smtClean="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	</a:t>
            </a:r>
            <a:r>
              <a:rPr lang="uk-UA" sz="2400" b="1" i="1" dirty="0" smtClean="0">
                <a:latin typeface="Times New Roman" pitchFamily="18" charset="0"/>
                <a:cs typeface="Times New Roman" pitchFamily="18" charset="0"/>
              </a:rPr>
              <a:t>Міжнародні </a:t>
            </a:r>
            <a:r>
              <a:rPr lang="uk-UA" sz="2400" b="1" i="1" dirty="0">
                <a:latin typeface="Times New Roman" pitchFamily="18" charset="0"/>
                <a:cs typeface="Times New Roman" pitchFamily="18" charset="0"/>
              </a:rPr>
              <a:t>фінансові відносини </a:t>
            </a:r>
            <a:r>
              <a:rPr lang="uk-UA" sz="2400" dirty="0">
                <a:latin typeface="Times New Roman" pitchFamily="18" charset="0"/>
                <a:cs typeface="Times New Roman" pitchFamily="18" charset="0"/>
              </a:rPr>
              <a:t>загалом і міжнародна торгівля зокрема можуть успішно розвиватись тільки на засадах еквівалентності обміну, що, у свою чергу, можливо лише на основі реального курсу валют.</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934636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40"/>
            <a:ext cx="8712968" cy="5262979"/>
          </a:xfrm>
          <a:prstGeom prst="rect">
            <a:avLst/>
          </a:prstGeom>
        </p:spPr>
        <p:txBody>
          <a:bodyPr wrap="square">
            <a:spAutoFit/>
          </a:bodyPr>
          <a:lstStyle/>
          <a:p>
            <a:pPr algn="just"/>
            <a:r>
              <a:rPr lang="uk-UA" sz="2400" i="1" dirty="0" smtClean="0">
                <a:latin typeface="Times New Roman" pitchFamily="18" charset="0"/>
                <a:cs typeface="Times New Roman" pitchFamily="18" charset="0"/>
              </a:rPr>
              <a:t>	Основою </a:t>
            </a:r>
            <a:r>
              <a:rPr lang="uk-UA" sz="2400" i="1" dirty="0">
                <a:latin typeface="Times New Roman" pitchFamily="18" charset="0"/>
                <a:cs typeface="Times New Roman" pitchFamily="18" charset="0"/>
              </a:rPr>
              <a:t>забезпечення сталого розвитку світової економіки, міжнародної торгівлі і міжнародних фінансових відносин є надійний механізм курсоутворення, що дає змогу достовірно визначати валютні курси, які максимально наближені до реального співвідношення купівельної спроможності валют різних країн світу</a:t>
            </a:r>
            <a:r>
              <a:rPr lang="uk-UA" sz="2400" i="1" dirty="0" smtClean="0">
                <a:latin typeface="Times New Roman" pitchFamily="18" charset="0"/>
                <a:cs typeface="Times New Roman" pitchFamily="18" charset="0"/>
              </a:rPr>
              <a:t>.</a:t>
            </a:r>
          </a:p>
          <a:p>
            <a:pPr algn="just"/>
            <a:r>
              <a:rPr lang="uk-UA" sz="2400" b="1" i="1" dirty="0" smtClean="0"/>
              <a:t>	</a:t>
            </a:r>
          </a:p>
          <a:p>
            <a:pPr algn="just"/>
            <a:r>
              <a:rPr lang="uk-UA" sz="2400" b="1" i="1" dirty="0"/>
              <a:t>	</a:t>
            </a:r>
            <a:r>
              <a:rPr lang="uk-UA" sz="2400" b="1" i="1" dirty="0" smtClean="0">
                <a:latin typeface="Times New Roman" pitchFamily="18" charset="0"/>
                <a:cs typeface="Times New Roman" pitchFamily="18" charset="0"/>
              </a:rPr>
              <a:t>Валютний </a:t>
            </a:r>
            <a:r>
              <a:rPr lang="uk-UA" sz="2400" b="1" i="1" dirty="0">
                <a:latin typeface="Times New Roman" pitchFamily="18" charset="0"/>
                <a:cs typeface="Times New Roman" pitchFamily="18" charset="0"/>
              </a:rPr>
              <a:t>курс</a:t>
            </a:r>
            <a:r>
              <a:rPr lang="uk-UA" sz="2400" dirty="0">
                <a:latin typeface="Times New Roman" pitchFamily="18" charset="0"/>
                <a:cs typeface="Times New Roman" pitchFamily="18" charset="0"/>
              </a:rPr>
              <a:t> відображає ціну грошової одиниці певної країни у валюті інших країн чи в міжнародних валютних одиницях. Установлення валютного курсу — це визначення співвідношення цінності грошей різних країн, які є інструментом фінансових відносин, у тому числі й міжнародних. Без такого зіставлення міжнародні фінансові потоки неможливі. </a:t>
            </a:r>
            <a:endParaRPr lang="ru-RU" sz="2400" dirty="0">
              <a:latin typeface="Times New Roman" pitchFamily="18" charset="0"/>
              <a:cs typeface="Times New Roman" pitchFamily="18" charset="0"/>
            </a:endParaRPr>
          </a:p>
          <a:p>
            <a:pPr algn="just"/>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3708391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40"/>
            <a:ext cx="8640960" cy="6555641"/>
          </a:xfrm>
          <a:prstGeom prst="rect">
            <a:avLst/>
          </a:prstGeom>
        </p:spPr>
        <p:txBody>
          <a:bodyPr wrap="square">
            <a:spAutoFit/>
          </a:bodyPr>
          <a:lstStyle/>
          <a:p>
            <a:pPr algn="just"/>
            <a:r>
              <a:rPr lang="uk-UA" sz="2100" b="1" dirty="0" smtClean="0">
                <a:latin typeface="Times New Roman" pitchFamily="18" charset="0"/>
                <a:cs typeface="Times New Roman" pitchFamily="18" charset="0"/>
              </a:rPr>
              <a:t>	Історично </a:t>
            </a:r>
            <a:r>
              <a:rPr lang="uk-UA" sz="2100" b="1" dirty="0">
                <a:latin typeface="Times New Roman" pitchFamily="18" charset="0"/>
                <a:cs typeface="Times New Roman" pitchFamily="18" charset="0"/>
              </a:rPr>
              <a:t>механізм курсоутворення, в основі якого лежить валютний</a:t>
            </a:r>
            <a:r>
              <a:rPr lang="uk-UA" sz="2100" dirty="0">
                <a:latin typeface="Times New Roman" pitchFamily="18" charset="0"/>
                <a:cs typeface="Times New Roman" pitchFamily="18" charset="0"/>
              </a:rPr>
              <a:t> </a:t>
            </a:r>
            <a:r>
              <a:rPr lang="uk-UA" sz="2100" b="1" dirty="0">
                <a:latin typeface="Times New Roman" pitchFamily="18" charset="0"/>
                <a:cs typeface="Times New Roman" pitchFamily="18" charset="0"/>
              </a:rPr>
              <a:t>паритет</a:t>
            </a:r>
            <a:r>
              <a:rPr lang="uk-UA" sz="2100" dirty="0">
                <a:latin typeface="Times New Roman" pitchFamily="18" charset="0"/>
                <a:cs typeface="Times New Roman" pitchFamily="18" charset="0"/>
              </a:rPr>
              <a:t> — </a:t>
            </a:r>
            <a:r>
              <a:rPr lang="uk-UA" sz="2100" i="1" dirty="0">
                <a:latin typeface="Times New Roman" pitchFamily="18" charset="0"/>
                <a:cs typeface="Times New Roman" pitchFamily="18" charset="0"/>
              </a:rPr>
              <a:t>співвідношення вартості двох валют, пройшов у своєму розвитку кілька етапів. </a:t>
            </a:r>
            <a:r>
              <a:rPr lang="uk-UA" sz="2100" dirty="0">
                <a:latin typeface="Times New Roman" pitchFamily="18" charset="0"/>
                <a:cs typeface="Times New Roman" pitchFamily="18" charset="0"/>
              </a:rPr>
              <a:t>Кожному етапу відповідає своя база для визначення валютного паритету та порядку встановлення валютного курсу. </a:t>
            </a:r>
            <a:r>
              <a:rPr lang="uk-UA" sz="2100" b="1" i="1" dirty="0">
                <a:latin typeface="Times New Roman" pitchFamily="18" charset="0"/>
                <a:cs typeface="Times New Roman" pitchFamily="18" charset="0"/>
              </a:rPr>
              <a:t>Установлення валютного паритету </a:t>
            </a:r>
            <a:r>
              <a:rPr lang="uk-UA" sz="2100" i="1" dirty="0">
                <a:latin typeface="Times New Roman" pitchFamily="18" charset="0"/>
                <a:cs typeface="Times New Roman" pitchFamily="18" charset="0"/>
              </a:rPr>
              <a:t>може здійснюватись або на основі порівняння вмісту золота у двох відповідних валютах (золотий стандарт), або (коли цей вміст є тільки заявленим чи взагалі не фіксується) купівельної спроможності двох валют.</a:t>
            </a:r>
            <a:endParaRPr lang="ru-RU" sz="2100" i="1" dirty="0">
              <a:latin typeface="Times New Roman" pitchFamily="18" charset="0"/>
              <a:cs typeface="Times New Roman" pitchFamily="18" charset="0"/>
            </a:endParaRPr>
          </a:p>
          <a:p>
            <a:pPr algn="just"/>
            <a:r>
              <a:rPr lang="uk-UA" sz="2100" b="1" i="1" dirty="0">
                <a:latin typeface="Times New Roman" pitchFamily="18" charset="0"/>
                <a:cs typeface="Times New Roman" pitchFamily="18" charset="0"/>
              </a:rPr>
              <a:t>Система золотого стандарту, </a:t>
            </a:r>
            <a:r>
              <a:rPr lang="uk-UA" sz="2100" dirty="0">
                <a:latin typeface="Times New Roman" pitchFamily="18" charset="0"/>
                <a:cs typeface="Times New Roman" pitchFamily="18" charset="0"/>
              </a:rPr>
              <a:t>при якій базою забезпечення грошової маси були золоті резерви (запаси), пройшла три основні етапи розвитку — золотовалютний, </a:t>
            </a:r>
            <a:r>
              <a:rPr lang="uk-UA" sz="2100" dirty="0" err="1">
                <a:latin typeface="Times New Roman" pitchFamily="18" charset="0"/>
                <a:cs typeface="Times New Roman" pitchFamily="18" charset="0"/>
              </a:rPr>
              <a:t>золотозливковий</a:t>
            </a:r>
            <a:r>
              <a:rPr lang="uk-UA" sz="2100" dirty="0">
                <a:latin typeface="Times New Roman" pitchFamily="18" charset="0"/>
                <a:cs typeface="Times New Roman" pitchFamily="18" charset="0"/>
              </a:rPr>
              <a:t> та </a:t>
            </a:r>
            <a:r>
              <a:rPr lang="uk-UA" sz="2100" dirty="0" err="1">
                <a:latin typeface="Times New Roman" pitchFamily="18" charset="0"/>
                <a:cs typeface="Times New Roman" pitchFamily="18" charset="0"/>
              </a:rPr>
              <a:t>золотодевізний</a:t>
            </a:r>
            <a:r>
              <a:rPr lang="uk-UA" sz="2100" dirty="0">
                <a:latin typeface="Times New Roman" pitchFamily="18" charset="0"/>
                <a:cs typeface="Times New Roman" pitchFamily="18" charset="0"/>
              </a:rPr>
              <a:t> стандарти. Система золотомонетного стандарту була юридично оформлена в 1867 р. на Міжнародній конференції в Парижі. Вона передбачала вільний обмін паперових грошей на золоті монети, а в наступний період — при </a:t>
            </a:r>
            <a:r>
              <a:rPr lang="uk-UA" sz="2100" dirty="0" err="1">
                <a:latin typeface="Times New Roman" pitchFamily="18" charset="0"/>
                <a:cs typeface="Times New Roman" pitchFamily="18" charset="0"/>
              </a:rPr>
              <a:t>золотозливковому</a:t>
            </a:r>
            <a:r>
              <a:rPr lang="uk-UA" sz="2100" dirty="0">
                <a:latin typeface="Times New Roman" pitchFamily="18" charset="0"/>
                <a:cs typeface="Times New Roman" pitchFamily="18" charset="0"/>
              </a:rPr>
              <a:t> стандарті — на зливки золота, які, однак, вже не могли використо­вуватись як гроші. В умовах обох цих способів валютний паритет установлювався на основі порівняння вмісту золота в двох валютах. Механізм золотомонетного стандарту був, по суті, майже ідеальним, оскільки відображав реальне співвідношення купівельної спроможності двох валют.</a:t>
            </a:r>
            <a:endParaRPr lang="ru-RU" sz="2100" dirty="0">
              <a:latin typeface="Times New Roman" pitchFamily="18" charset="0"/>
              <a:cs typeface="Times New Roman" pitchFamily="18" charset="0"/>
            </a:endParaRPr>
          </a:p>
        </p:txBody>
      </p:sp>
    </p:spTree>
    <p:extLst>
      <p:ext uri="{BB962C8B-B14F-4D97-AF65-F5344CB8AC3E}">
        <p14:creationId xmlns:p14="http://schemas.microsoft.com/office/powerpoint/2010/main" val="749779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41"/>
            <a:ext cx="8640960" cy="6555641"/>
          </a:xfrm>
          <a:prstGeom prst="rect">
            <a:avLst/>
          </a:prstGeom>
        </p:spPr>
        <p:txBody>
          <a:bodyPr wrap="square">
            <a:spAutoFit/>
          </a:bodyPr>
          <a:lstStyle/>
          <a:p>
            <a:pPr algn="just"/>
            <a:r>
              <a:rPr lang="ru-RU" sz="2800" b="1" dirty="0">
                <a:latin typeface="Times New Roman" pitchFamily="18" charset="0"/>
                <a:cs typeface="Times New Roman" pitchFamily="18" charset="0"/>
              </a:rPr>
              <a:t>1.    </a:t>
            </a:r>
            <a:r>
              <a:rPr lang="ru-RU" sz="2800" b="1" dirty="0" err="1">
                <a:latin typeface="Times New Roman" pitchFamily="18" charset="0"/>
                <a:cs typeface="Times New Roman" pitchFamily="18" charset="0"/>
              </a:rPr>
              <a:t>Складові</a:t>
            </a:r>
            <a:r>
              <a:rPr lang="ru-RU" sz="2800" b="1" dirty="0">
                <a:latin typeface="Times New Roman" pitchFamily="18" charset="0"/>
                <a:cs typeface="Times New Roman" pitchFamily="18" charset="0"/>
              </a:rPr>
              <a:t> ланки та </a:t>
            </a:r>
            <a:r>
              <a:rPr lang="ru-RU" sz="2800" b="1" dirty="0" err="1">
                <a:latin typeface="Times New Roman" pitchFamily="18" charset="0"/>
                <a:cs typeface="Times New Roman" pitchFamily="18" charset="0"/>
              </a:rPr>
              <a:t>грошові</a:t>
            </a:r>
            <a:r>
              <a:rPr lang="ru-RU" sz="2800" b="1" dirty="0">
                <a:latin typeface="Times New Roman" pitchFamily="18" charset="0"/>
                <a:cs typeface="Times New Roman" pitchFamily="18" charset="0"/>
              </a:rPr>
              <a:t> потоки </a:t>
            </a:r>
            <a:r>
              <a:rPr lang="ru-RU" sz="2800" b="1" dirty="0" err="1">
                <a:latin typeface="Times New Roman" pitchFamily="18" charset="0"/>
                <a:cs typeface="Times New Roman" pitchFamily="18" charset="0"/>
              </a:rPr>
              <a:t>міжнародних</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фінансів</a:t>
            </a:r>
            <a:r>
              <a:rPr lang="ru-RU" sz="2800" dirty="0">
                <a:latin typeface="Times New Roman" pitchFamily="18" charset="0"/>
                <a:cs typeface="Times New Roman" pitchFamily="18" charset="0"/>
              </a:rPr>
              <a:t>       </a:t>
            </a:r>
          </a:p>
          <a:p>
            <a:pPr algn="just"/>
            <a:r>
              <a:rPr lang="ru-RU" sz="2800" b="1" i="1" dirty="0">
                <a:latin typeface="Times New Roman" pitchFamily="18" charset="0"/>
                <a:cs typeface="Times New Roman" pitchFamily="18" charset="0"/>
              </a:rPr>
              <a:t>            </a:t>
            </a:r>
            <a:r>
              <a:rPr lang="uk-UA" sz="2800" b="1" i="1" dirty="0" smtClean="0">
                <a:latin typeface="Times New Roman" pitchFamily="18" charset="0"/>
                <a:cs typeface="Times New Roman" pitchFamily="18" charset="0"/>
              </a:rPr>
              <a:t>Міжнародні </a:t>
            </a:r>
            <a:r>
              <a:rPr lang="uk-UA" sz="2800" b="1" i="1" dirty="0">
                <a:latin typeface="Times New Roman" pitchFamily="18" charset="0"/>
                <a:cs typeface="Times New Roman" pitchFamily="18" charset="0"/>
              </a:rPr>
              <a:t>фінансові відносини </a:t>
            </a:r>
            <a:r>
              <a:rPr lang="uk-UA" sz="2800" dirty="0">
                <a:latin typeface="Times New Roman" pitchFamily="18" charset="0"/>
                <a:cs typeface="Times New Roman" pitchFamily="18" charset="0"/>
              </a:rPr>
              <a:t>являють собою досить складну систему руху грошових потоків. </a:t>
            </a:r>
            <a:r>
              <a:rPr lang="uk-UA" sz="2800" dirty="0" smtClean="0">
                <a:latin typeface="Times New Roman" pitchFamily="18" charset="0"/>
                <a:cs typeface="Times New Roman" pitchFamily="18" charset="0"/>
              </a:rPr>
              <a:t>	Вони </a:t>
            </a:r>
            <a:r>
              <a:rPr lang="uk-UA" sz="2800" dirty="0">
                <a:latin typeface="Times New Roman" pitchFamily="18" charset="0"/>
                <a:cs typeface="Times New Roman" pitchFamily="18" charset="0"/>
              </a:rPr>
              <a:t>можуть бути згруповані за такими напрямами:</a:t>
            </a:r>
            <a:endParaRPr lang="ru-RU" sz="2800" b="1" dirty="0">
              <a:latin typeface="Times New Roman" pitchFamily="18" charset="0"/>
              <a:cs typeface="Times New Roman" pitchFamily="18" charset="0"/>
            </a:endParaRPr>
          </a:p>
          <a:p>
            <a:pPr lvl="0" algn="just"/>
            <a:r>
              <a:rPr lang="uk-UA" sz="2800" dirty="0" smtClean="0">
                <a:latin typeface="Times New Roman" pitchFamily="18" charset="0"/>
                <a:cs typeface="Times New Roman" pitchFamily="18" charset="0"/>
              </a:rPr>
              <a:t>	- взаємовідносини </a:t>
            </a:r>
            <a:r>
              <a:rPr lang="uk-UA" sz="2800" dirty="0">
                <a:latin typeface="Times New Roman" pitchFamily="18" charset="0"/>
                <a:cs typeface="Times New Roman" pitchFamily="18" charset="0"/>
              </a:rPr>
              <a:t>між суб’єктами господарювання різних країн;</a:t>
            </a:r>
            <a:endParaRPr lang="ru-RU" sz="2800" dirty="0">
              <a:latin typeface="Times New Roman" pitchFamily="18" charset="0"/>
              <a:cs typeface="Times New Roman" pitchFamily="18" charset="0"/>
            </a:endParaRPr>
          </a:p>
          <a:p>
            <a:pPr lvl="0" algn="just"/>
            <a:r>
              <a:rPr lang="uk-UA" sz="2800" dirty="0" smtClean="0">
                <a:latin typeface="Times New Roman" pitchFamily="18" charset="0"/>
                <a:cs typeface="Times New Roman" pitchFamily="18" charset="0"/>
              </a:rPr>
              <a:t>	- взаємовідносини </a:t>
            </a:r>
            <a:r>
              <a:rPr lang="uk-UA" sz="2800" dirty="0">
                <a:latin typeface="Times New Roman" pitchFamily="18" charset="0"/>
                <a:cs typeface="Times New Roman" pitchFamily="18" charset="0"/>
              </a:rPr>
              <a:t>держави з юридичними і фізичними особами інших країн;</a:t>
            </a:r>
            <a:endParaRPr lang="ru-RU" sz="2800" dirty="0">
              <a:latin typeface="Times New Roman" pitchFamily="18" charset="0"/>
              <a:cs typeface="Times New Roman" pitchFamily="18" charset="0"/>
            </a:endParaRPr>
          </a:p>
          <a:p>
            <a:pPr lvl="0" algn="just"/>
            <a:r>
              <a:rPr lang="uk-UA" sz="2800" dirty="0" smtClean="0">
                <a:latin typeface="Times New Roman" pitchFamily="18" charset="0"/>
                <a:cs typeface="Times New Roman" pitchFamily="18" charset="0"/>
              </a:rPr>
              <a:t>	- взаємовідносини </a:t>
            </a:r>
            <a:r>
              <a:rPr lang="uk-UA" sz="2800" dirty="0">
                <a:latin typeface="Times New Roman" pitchFamily="18" charset="0"/>
                <a:cs typeface="Times New Roman" pitchFamily="18" charset="0"/>
              </a:rPr>
              <a:t>держави з урядами інших країн та міжнародними організаціями;</a:t>
            </a:r>
            <a:endParaRPr lang="ru-RU" sz="2800" dirty="0">
              <a:latin typeface="Times New Roman" pitchFamily="18" charset="0"/>
              <a:cs typeface="Times New Roman" pitchFamily="18" charset="0"/>
            </a:endParaRPr>
          </a:p>
          <a:p>
            <a:pPr lvl="0" algn="just"/>
            <a:r>
              <a:rPr lang="uk-UA" sz="2800" dirty="0" smtClean="0">
                <a:latin typeface="Times New Roman" pitchFamily="18" charset="0"/>
                <a:cs typeface="Times New Roman" pitchFamily="18" charset="0"/>
              </a:rPr>
              <a:t>	- взаємовідносини </a:t>
            </a:r>
            <a:r>
              <a:rPr lang="uk-UA" sz="2800" dirty="0">
                <a:latin typeface="Times New Roman" pitchFamily="18" charset="0"/>
                <a:cs typeface="Times New Roman" pitchFamily="18" charset="0"/>
              </a:rPr>
              <a:t>держави і суб’єктів господарювання з міжнародними фінансовими інституціями.</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36253432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97346"/>
            <a:ext cx="8640960" cy="6001643"/>
          </a:xfrm>
          <a:prstGeom prst="rect">
            <a:avLst/>
          </a:prstGeom>
        </p:spPr>
        <p:txBody>
          <a:bodyPr wrap="square">
            <a:spAutoFit/>
          </a:bodyPr>
          <a:lstStyle/>
          <a:p>
            <a:pPr algn="just"/>
            <a:r>
              <a:rPr lang="uk-UA" sz="2400" dirty="0" smtClean="0">
                <a:latin typeface="Times New Roman" pitchFamily="18" charset="0"/>
                <a:cs typeface="Times New Roman" pitchFamily="18" charset="0"/>
              </a:rPr>
              <a:t>	</a:t>
            </a:r>
            <a:r>
              <a:rPr lang="uk-UA" sz="2400" b="1" i="1" dirty="0" smtClean="0">
                <a:latin typeface="Times New Roman" pitchFamily="18" charset="0"/>
                <a:cs typeface="Times New Roman" pitchFamily="18" charset="0"/>
              </a:rPr>
              <a:t>Розвиток </a:t>
            </a:r>
            <a:r>
              <a:rPr lang="uk-UA" sz="2400" b="1" i="1" dirty="0">
                <a:latin typeface="Times New Roman" pitchFamily="18" charset="0"/>
                <a:cs typeface="Times New Roman" pitchFamily="18" charset="0"/>
              </a:rPr>
              <a:t>грошових систем при </a:t>
            </a:r>
            <a:r>
              <a:rPr lang="uk-UA" sz="2400" b="1" i="1" dirty="0" err="1">
                <a:latin typeface="Times New Roman" pitchFamily="18" charset="0"/>
                <a:cs typeface="Times New Roman" pitchFamily="18" charset="0"/>
              </a:rPr>
              <a:t>золотозливковому</a:t>
            </a:r>
            <a:r>
              <a:rPr lang="uk-UA" sz="2400" b="1" i="1" dirty="0">
                <a:latin typeface="Times New Roman" pitchFamily="18" charset="0"/>
                <a:cs typeface="Times New Roman" pitchFamily="18" charset="0"/>
              </a:rPr>
              <a:t> стандарті </a:t>
            </a:r>
            <a:r>
              <a:rPr lang="uk-UA" sz="2400" dirty="0">
                <a:latin typeface="Times New Roman" pitchFamily="18" charset="0"/>
                <a:cs typeface="Times New Roman" pitchFamily="18" charset="0"/>
              </a:rPr>
              <a:t>супроводжувався поступовим зниженням обсягів золотих резервів відносно маси паперових грошей, що перебували в обігу. При цьому далеко не всі країни мали можливість формувати і підтримувати достатні золоті резерви. У зв’язку з цим заявлений вміст золота у тій чи іншій валюті досить часто не відповідав економічним реаліям, що вело до порушення рівноваги у світовій торгівлі, підриваючи основи еквівалентного обміну. У зв’язку з цим у 1922 р. на Міжнародній економічній конференції в Генуї була ухвалена </a:t>
            </a:r>
            <a:r>
              <a:rPr lang="uk-UA" sz="2400" b="1" i="1" dirty="0">
                <a:latin typeface="Times New Roman" pitchFamily="18" charset="0"/>
                <a:cs typeface="Times New Roman" pitchFamily="18" charset="0"/>
              </a:rPr>
              <a:t>система </a:t>
            </a:r>
            <a:r>
              <a:rPr lang="uk-UA" sz="2400" b="1" i="1" dirty="0" err="1">
                <a:latin typeface="Times New Roman" pitchFamily="18" charset="0"/>
                <a:cs typeface="Times New Roman" pitchFamily="18" charset="0"/>
              </a:rPr>
              <a:t>золотодевізного</a:t>
            </a:r>
            <a:r>
              <a:rPr lang="uk-UA" sz="2400" b="1" i="1" dirty="0">
                <a:latin typeface="Times New Roman" pitchFamily="18" charset="0"/>
                <a:cs typeface="Times New Roman" pitchFamily="18" charset="0"/>
              </a:rPr>
              <a:t> стандарту, </a:t>
            </a:r>
            <a:r>
              <a:rPr lang="uk-UA" sz="2400" dirty="0">
                <a:latin typeface="Times New Roman" pitchFamily="18" charset="0"/>
                <a:cs typeface="Times New Roman" pitchFamily="18" charset="0"/>
              </a:rPr>
              <a:t>згідно з якою стабільність національної грошової одиниці забезпечувалась, крім золотих запасів, накопиченням валютних резервів (іноземна валюта найсиль­ніших країн світу). </a:t>
            </a:r>
            <a:r>
              <a:rPr lang="uk-UA" sz="2400" b="1" i="1" dirty="0">
                <a:latin typeface="Times New Roman" pitchFamily="18" charset="0"/>
                <a:cs typeface="Times New Roman" pitchFamily="18" charset="0"/>
              </a:rPr>
              <a:t>Курс валют був змінним, </a:t>
            </a:r>
            <a:r>
              <a:rPr lang="uk-UA" sz="2400" dirty="0">
                <a:latin typeface="Times New Roman" pitchFamily="18" charset="0"/>
                <a:cs typeface="Times New Roman" pitchFamily="18" charset="0"/>
              </a:rPr>
              <a:t>і в його основі лежало співвідношення заявленого вмісту золота у двох валютах.</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0283656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7" y="280120"/>
            <a:ext cx="8446997" cy="4154984"/>
          </a:xfrm>
          <a:prstGeom prst="rect">
            <a:avLst/>
          </a:prstGeom>
        </p:spPr>
        <p:txBody>
          <a:bodyPr wrap="square">
            <a:spAutoFit/>
          </a:bodyPr>
          <a:lstStyle/>
          <a:p>
            <a:pPr algn="just"/>
            <a:r>
              <a:rPr lang="uk-UA" sz="2400" dirty="0" smtClean="0">
                <a:latin typeface="Times New Roman" pitchFamily="18" charset="0"/>
                <a:cs typeface="Times New Roman" pitchFamily="18" charset="0"/>
              </a:rPr>
              <a:t>	Після </a:t>
            </a:r>
            <a:r>
              <a:rPr lang="uk-UA" sz="2400" dirty="0">
                <a:latin typeface="Times New Roman" pitchFamily="18" charset="0"/>
                <a:cs typeface="Times New Roman" pitchFamily="18" charset="0"/>
              </a:rPr>
              <a:t>Другої світової війни з метою стабілізації міжнародної валютної системи на основі рішень </a:t>
            </a:r>
            <a:r>
              <a:rPr lang="uk-UA" sz="2400" dirty="0" err="1">
                <a:latin typeface="Times New Roman" pitchFamily="18" charset="0"/>
                <a:cs typeface="Times New Roman" pitchFamily="18" charset="0"/>
              </a:rPr>
              <a:t>Бреттон-Вудської</a:t>
            </a:r>
            <a:r>
              <a:rPr lang="uk-UA" sz="2400" dirty="0">
                <a:latin typeface="Times New Roman" pitchFamily="18" charset="0"/>
                <a:cs typeface="Times New Roman" pitchFamily="18" charset="0"/>
              </a:rPr>
              <a:t> валютно-фінансової конференції в 1944 р. була </a:t>
            </a:r>
            <a:r>
              <a:rPr lang="uk-UA" sz="2400" b="1" i="1" dirty="0">
                <a:latin typeface="Times New Roman" pitchFamily="18" charset="0"/>
                <a:cs typeface="Times New Roman" pitchFamily="18" charset="0"/>
              </a:rPr>
              <a:t>запроваджена система фіксованих валютних курсів, </a:t>
            </a:r>
            <a:r>
              <a:rPr lang="uk-UA" sz="2400" dirty="0">
                <a:latin typeface="Times New Roman" pitchFamily="18" charset="0"/>
                <a:cs typeface="Times New Roman" pitchFamily="18" charset="0"/>
              </a:rPr>
              <a:t>що могли піддаватись тільки незначним коливанням. В основі фіксованих курсів теж </a:t>
            </a:r>
            <a:r>
              <a:rPr lang="uk-UA" sz="2400" b="1" i="1" dirty="0">
                <a:latin typeface="Times New Roman" pitchFamily="18" charset="0"/>
                <a:cs typeface="Times New Roman" pitchFamily="18" charset="0"/>
              </a:rPr>
              <a:t>був </a:t>
            </a:r>
            <a:r>
              <a:rPr lang="uk-UA" sz="2400" b="1" i="1" dirty="0" err="1">
                <a:latin typeface="Times New Roman" pitchFamily="18" charset="0"/>
                <a:cs typeface="Times New Roman" pitchFamily="18" charset="0"/>
              </a:rPr>
              <a:t>золотодевіз­ний</a:t>
            </a:r>
            <a:r>
              <a:rPr lang="uk-UA" sz="2400" b="1" i="1" dirty="0">
                <a:latin typeface="Times New Roman" pitchFamily="18" charset="0"/>
                <a:cs typeface="Times New Roman" pitchFamily="18" charset="0"/>
              </a:rPr>
              <a:t> стандарт, </a:t>
            </a:r>
            <a:r>
              <a:rPr lang="uk-UA" sz="2400" dirty="0">
                <a:latin typeface="Times New Roman" pitchFamily="18" charset="0"/>
                <a:cs typeface="Times New Roman" pitchFamily="18" charset="0"/>
              </a:rPr>
              <a:t>однак вміст золота фіксувався тільки у провідній світовій валюті — доларі США, відносно якого і фіксувалися курси інших валют. Таким чином золотий вміст цих валют був лише девізним. Роль резервних валют стали виконувати тільки долар США і британський фунт стерлінгів.</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8934549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39"/>
            <a:ext cx="8640960" cy="6370975"/>
          </a:xfrm>
          <a:prstGeom prst="rect">
            <a:avLst/>
          </a:prstGeom>
        </p:spPr>
        <p:txBody>
          <a:bodyPr wrap="square">
            <a:spAutoFit/>
          </a:bodyPr>
          <a:lstStyle/>
          <a:p>
            <a:pPr algn="just"/>
            <a:r>
              <a:rPr lang="uk-UA" sz="2400" dirty="0" smtClean="0">
                <a:latin typeface="Times New Roman" pitchFamily="18" charset="0"/>
                <a:cs typeface="Times New Roman" pitchFamily="18" charset="0"/>
              </a:rPr>
              <a:t>	Спочатку </a:t>
            </a:r>
            <a:r>
              <a:rPr lang="uk-UA" sz="2400" dirty="0">
                <a:latin typeface="Times New Roman" pitchFamily="18" charset="0"/>
                <a:cs typeface="Times New Roman" pitchFamily="18" charset="0"/>
              </a:rPr>
              <a:t>система фіксованих курсів сприяла розвитку світової економіки. Такі курси, звісно, якщо вони відображали реальне співвідношення двох валют, сприяли еквівалентності міжнародної торгівлі, оскільки виключали можливості валютних махі­націй з боку окремих держав. </a:t>
            </a:r>
            <a:r>
              <a:rPr lang="uk-UA" sz="2400" i="1" dirty="0">
                <a:latin typeface="Times New Roman" pitchFamily="18" charset="0"/>
                <a:cs typeface="Times New Roman" pitchFamily="18" charset="0"/>
              </a:rPr>
              <a:t>Однак сама ідея фіксованого курсу є нереальною, адже валютний курс — це не просто співвідношення двох валют — це співвідношення двох економік. Фіксованим і стабільним валютний курс може бути тільки за умови рівномірності розвитку економік різних країн, а це не відповідало реаліям, що складались у світ</a:t>
            </a:r>
            <a:r>
              <a:rPr lang="uk-UA" sz="2400" dirty="0">
                <a:latin typeface="Times New Roman" pitchFamily="18" charset="0"/>
                <a:cs typeface="Times New Roman" pitchFamily="18" charset="0"/>
              </a:rPr>
              <a:t>і. Безперечно, утримувати систему стабільних валютних курсів в умовах нерівноцінності розвитку окремих країн світу було не тільки не доречно, але й шкідливо. </a:t>
            </a:r>
            <a:r>
              <a:rPr lang="uk-UA" sz="2400" i="1" dirty="0">
                <a:latin typeface="Times New Roman" pitchFamily="18" charset="0"/>
                <a:cs typeface="Times New Roman" pitchFamily="18" charset="0"/>
              </a:rPr>
              <a:t>Наприкінці 60-х — на початку 70-х років ХХ ст. виявилися значні невідповідності фіксованих курсів реальним співвідношенням економік різних країн, що підривало основи міжнародної торгівлі і врешті-решт призвело до краху </a:t>
            </a:r>
            <a:r>
              <a:rPr lang="uk-UA" sz="2400" i="1" dirty="0" err="1">
                <a:latin typeface="Times New Roman" pitchFamily="18" charset="0"/>
                <a:cs typeface="Times New Roman" pitchFamily="18" charset="0"/>
              </a:rPr>
              <a:t>Бреттон-Вудської</a:t>
            </a:r>
            <a:r>
              <a:rPr lang="uk-UA" sz="2400" i="1" dirty="0">
                <a:latin typeface="Times New Roman" pitchFamily="18" charset="0"/>
                <a:cs typeface="Times New Roman" pitchFamily="18" charset="0"/>
              </a:rPr>
              <a:t> валютної системи.</a:t>
            </a:r>
            <a:endParaRPr lang="ru-RU" sz="2400" i="1" dirty="0">
              <a:latin typeface="Times New Roman" pitchFamily="18" charset="0"/>
              <a:cs typeface="Times New Roman" pitchFamily="18" charset="0"/>
            </a:endParaRPr>
          </a:p>
        </p:txBody>
      </p:sp>
    </p:spTree>
    <p:extLst>
      <p:ext uri="{BB962C8B-B14F-4D97-AF65-F5344CB8AC3E}">
        <p14:creationId xmlns:p14="http://schemas.microsoft.com/office/powerpoint/2010/main" val="15377724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40"/>
            <a:ext cx="8568952" cy="6524863"/>
          </a:xfrm>
          <a:prstGeom prst="rect">
            <a:avLst/>
          </a:prstGeom>
        </p:spPr>
        <p:txBody>
          <a:bodyPr wrap="square">
            <a:spAutoFit/>
          </a:bodyPr>
          <a:lstStyle/>
          <a:p>
            <a:pPr algn="just"/>
            <a:r>
              <a:rPr lang="uk-UA" sz="2200" dirty="0" smtClean="0">
                <a:latin typeface="Times New Roman" pitchFamily="18" charset="0"/>
                <a:cs typeface="Times New Roman" pitchFamily="18" charset="0"/>
              </a:rPr>
              <a:t>	На </a:t>
            </a:r>
            <a:r>
              <a:rPr lang="uk-UA" sz="2200" dirty="0">
                <a:latin typeface="Times New Roman" pitchFamily="18" charset="0"/>
                <a:cs typeface="Times New Roman" pitchFamily="18" charset="0"/>
              </a:rPr>
              <a:t>Ямайській конференції Міжнародного валютного фонду в 1976 р. була створена </a:t>
            </a:r>
            <a:r>
              <a:rPr lang="uk-UA" sz="2200" b="1" i="1" dirty="0">
                <a:latin typeface="Times New Roman" pitchFamily="18" charset="0"/>
                <a:cs typeface="Times New Roman" pitchFamily="18" charset="0"/>
              </a:rPr>
              <a:t>нова міжнародна валютна система, заснована на плаваючих курсах. </a:t>
            </a:r>
            <a:r>
              <a:rPr lang="uk-UA" sz="2200" dirty="0">
                <a:latin typeface="Times New Roman" pitchFamily="18" charset="0"/>
                <a:cs typeface="Times New Roman" pitchFamily="18" charset="0"/>
              </a:rPr>
              <a:t>Сутність її полягає у застосуванні ринкового методу визначення валютних курсів: курс установлювався і змінювався під впливом попиту і пропозиції. При цьому було </a:t>
            </a:r>
            <a:r>
              <a:rPr lang="uk-UA" sz="2200" b="1" i="1" dirty="0">
                <a:latin typeface="Times New Roman" pitchFamily="18" charset="0"/>
                <a:cs typeface="Times New Roman" pitchFamily="18" charset="0"/>
              </a:rPr>
              <a:t>скасовано золотий стандарт і золото перестало виконувати функції забезпечення грошової одиниці. </a:t>
            </a:r>
            <a:r>
              <a:rPr lang="uk-UA" sz="2200" dirty="0">
                <a:latin typeface="Times New Roman" pitchFamily="18" charset="0"/>
                <a:cs typeface="Times New Roman" pitchFamily="18" charset="0"/>
              </a:rPr>
              <a:t>Водночас установлювалась система контролю і резервування з метою недопущення різких коливань курсу, що могло б негативно вплинути на світову економіку.</a:t>
            </a:r>
            <a:endParaRPr lang="ru-RU" sz="2200" dirty="0">
              <a:latin typeface="Times New Roman" pitchFamily="18" charset="0"/>
              <a:cs typeface="Times New Roman" pitchFamily="18" charset="0"/>
            </a:endParaRPr>
          </a:p>
          <a:p>
            <a:pPr algn="just"/>
            <a:r>
              <a:rPr lang="uk-UA" sz="2200" dirty="0">
                <a:latin typeface="Times New Roman" pitchFamily="18" charset="0"/>
                <a:cs typeface="Times New Roman" pitchFamily="18" charset="0"/>
              </a:rPr>
              <a:t>Установлення курсу валют — досить складний багатофакторний процес. На нього впливає безліч чинників — економічних, фінансових, політичних. Вплив </a:t>
            </a:r>
            <a:r>
              <a:rPr lang="uk-UA" sz="2200" b="1" i="1" dirty="0">
                <a:latin typeface="Times New Roman" pitchFamily="18" charset="0"/>
                <a:cs typeface="Times New Roman" pitchFamily="18" charset="0"/>
              </a:rPr>
              <a:t>економічних чинників</a:t>
            </a:r>
            <a:r>
              <a:rPr lang="uk-UA" sz="2200" dirty="0">
                <a:latin typeface="Times New Roman" pitchFamily="18" charset="0"/>
                <a:cs typeface="Times New Roman" pitchFamily="18" charset="0"/>
              </a:rPr>
              <a:t> насамперед виявляється у тому, що в основі формування курсу лежать вартісні пропорції обміну. </a:t>
            </a:r>
            <a:r>
              <a:rPr lang="uk-UA" sz="2200" i="1" dirty="0">
                <a:latin typeface="Times New Roman" pitchFamily="18" charset="0"/>
                <a:cs typeface="Times New Roman" pitchFamily="18" charset="0"/>
              </a:rPr>
              <a:t>Вони визначаються на основі зіставлення цін товарів та послуг споживчого кошика. </a:t>
            </a:r>
            <a:r>
              <a:rPr lang="uk-UA" sz="2200" dirty="0">
                <a:latin typeface="Times New Roman" pitchFamily="18" charset="0"/>
                <a:cs typeface="Times New Roman" pitchFamily="18" charset="0"/>
              </a:rPr>
              <a:t>Співвідношення його сумарної цінової оцінки в одній і другій валюті дає вихідну пропорцію, яка визначає основу курсу валют. Свого часу, коли існував </a:t>
            </a:r>
            <a:r>
              <a:rPr lang="uk-UA" sz="2200" i="1" dirty="0">
                <a:latin typeface="Times New Roman" pitchFamily="18" charset="0"/>
                <a:cs typeface="Times New Roman" pitchFamily="18" charset="0"/>
              </a:rPr>
              <a:t>золотий стандарт</a:t>
            </a:r>
            <a:r>
              <a:rPr lang="uk-UA" sz="2200" dirty="0">
                <a:latin typeface="Times New Roman" pitchFamily="18" charset="0"/>
                <a:cs typeface="Times New Roman" pitchFamily="18" charset="0"/>
              </a:rPr>
              <a:t>, основним економічним чинником був вміст золота в грошовій одиниці.</a:t>
            </a:r>
            <a:endParaRPr lang="ru-RU" sz="2200" dirty="0">
              <a:latin typeface="Times New Roman" pitchFamily="18" charset="0"/>
              <a:cs typeface="Times New Roman" pitchFamily="18" charset="0"/>
            </a:endParaRPr>
          </a:p>
        </p:txBody>
      </p:sp>
    </p:spTree>
    <p:extLst>
      <p:ext uri="{BB962C8B-B14F-4D97-AF65-F5344CB8AC3E}">
        <p14:creationId xmlns:p14="http://schemas.microsoft.com/office/powerpoint/2010/main" val="39735105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260648"/>
            <a:ext cx="8568952" cy="6186309"/>
          </a:xfrm>
          <a:prstGeom prst="rect">
            <a:avLst/>
          </a:prstGeom>
        </p:spPr>
        <p:txBody>
          <a:bodyPr wrap="square">
            <a:spAutoFit/>
          </a:bodyPr>
          <a:lstStyle/>
          <a:p>
            <a:pPr algn="just"/>
            <a:r>
              <a:rPr lang="uk-UA" sz="2200" dirty="0" smtClean="0">
                <a:latin typeface="Times New Roman" pitchFamily="18" charset="0"/>
                <a:cs typeface="Times New Roman" pitchFamily="18" charset="0"/>
              </a:rPr>
              <a:t>	Встановлення </a:t>
            </a:r>
            <a:r>
              <a:rPr lang="uk-UA" sz="2200" dirty="0">
                <a:latin typeface="Times New Roman" pitchFamily="18" charset="0"/>
                <a:cs typeface="Times New Roman" pitchFamily="18" charset="0"/>
              </a:rPr>
              <a:t>вихідного рівня валютного курсу на основі порівняння цінової оцінки споживчого кошика має певні неточності. Річ у тім, що цінність товарів і послуг споживчого кошика у різних країнах неоднакова. Тому курс валют, установлений на основі такого підходу, завжди має певні похибки. Однак ці похибки, по-перше, не настільки суттєві, а по-друге, даний курс є тільки своєрідною точкою відліку. Він коригується з урахуванням впливу фінансових і політичних чинників.</a:t>
            </a:r>
            <a:endParaRPr lang="ru-RU" sz="2200" dirty="0">
              <a:latin typeface="Times New Roman" pitchFamily="18" charset="0"/>
              <a:cs typeface="Times New Roman" pitchFamily="18" charset="0"/>
            </a:endParaRPr>
          </a:p>
          <a:p>
            <a:pPr algn="just"/>
            <a:r>
              <a:rPr lang="uk-UA" sz="2200" dirty="0" smtClean="0">
                <a:latin typeface="Times New Roman" pitchFamily="18" charset="0"/>
                <a:cs typeface="Times New Roman" pitchFamily="18" charset="0"/>
              </a:rPr>
              <a:t>	Крім </a:t>
            </a:r>
            <a:r>
              <a:rPr lang="uk-UA" sz="2200" dirty="0">
                <a:latin typeface="Times New Roman" pitchFamily="18" charset="0"/>
                <a:cs typeface="Times New Roman" pitchFamily="18" charset="0"/>
              </a:rPr>
              <a:t>методу порівняння цінової оцінки споживчого кошика, для визначення співвідношення валют застосовується також метод </a:t>
            </a:r>
            <a:r>
              <a:rPr lang="uk-UA" sz="2200" i="1" dirty="0">
                <a:latin typeface="Times New Roman" pitchFamily="18" charset="0"/>
                <a:cs typeface="Times New Roman" pitchFamily="18" charset="0"/>
              </a:rPr>
              <a:t>валютного кошика.</a:t>
            </a:r>
            <a:r>
              <a:rPr lang="uk-UA" sz="2200" b="1" i="1" dirty="0">
                <a:latin typeface="Times New Roman" pitchFamily="18" charset="0"/>
                <a:cs typeface="Times New Roman" pitchFamily="18" charset="0"/>
              </a:rPr>
              <a:t> </a:t>
            </a:r>
            <a:r>
              <a:rPr lang="uk-UA" sz="2200" dirty="0">
                <a:latin typeface="Times New Roman" pitchFamily="18" charset="0"/>
                <a:cs typeface="Times New Roman" pitchFamily="18" charset="0"/>
              </a:rPr>
              <a:t>Сутність його полягає у встановленні умовної міжнародної грошової одиниці. Так, Міжнародний валютний фонд установив міжнародний платіжний засіб — </a:t>
            </a:r>
            <a:r>
              <a:rPr lang="uk-UA" sz="2200" b="1" dirty="0">
                <a:latin typeface="Times New Roman" pitchFamily="18" charset="0"/>
                <a:cs typeface="Times New Roman" pitchFamily="18" charset="0"/>
              </a:rPr>
              <a:t>SDR</a:t>
            </a:r>
            <a:r>
              <a:rPr lang="uk-UA" sz="2200" dirty="0">
                <a:latin typeface="Times New Roman" pitchFamily="18" charset="0"/>
                <a:cs typeface="Times New Roman" pitchFamily="18" charset="0"/>
              </a:rPr>
              <a:t> (</a:t>
            </a:r>
            <a:r>
              <a:rPr lang="en-US" sz="2200" dirty="0">
                <a:latin typeface="Times New Roman" pitchFamily="18" charset="0"/>
                <a:cs typeface="Times New Roman" pitchFamily="18" charset="0"/>
              </a:rPr>
              <a:t>Special Drawing Rights</a:t>
            </a:r>
            <a:r>
              <a:rPr lang="uk-UA" sz="2200" dirty="0">
                <a:latin typeface="Times New Roman" pitchFamily="18" charset="0"/>
                <a:cs typeface="Times New Roman" pitchFamily="18" charset="0"/>
              </a:rPr>
              <a:t> — спеціальні права запозичення). До валютного кошика SDR до 1999 р. включались (у встановлених МВФ пропорціях) долар США, німецька марка, японська єна, британський фунт стерлінгів та французький франк. З 1 січня 1999 р. німецьку марку та французький франк замінила нова валюта ЄС — євро. </a:t>
            </a:r>
            <a:endParaRPr lang="ru-RU" dirty="0"/>
          </a:p>
        </p:txBody>
      </p:sp>
    </p:spTree>
    <p:extLst>
      <p:ext uri="{BB962C8B-B14F-4D97-AF65-F5344CB8AC3E}">
        <p14:creationId xmlns:p14="http://schemas.microsoft.com/office/powerpoint/2010/main" val="35772938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712968" cy="4893647"/>
          </a:xfrm>
          <a:prstGeom prst="rect">
            <a:avLst/>
          </a:prstGeom>
        </p:spPr>
        <p:txBody>
          <a:bodyPr wrap="square">
            <a:spAutoFit/>
          </a:bodyPr>
          <a:lstStyle/>
          <a:p>
            <a:pPr algn="just"/>
            <a:r>
              <a:rPr lang="uk-UA" sz="2400" dirty="0" smtClean="0">
                <a:latin typeface="Times New Roman" pitchFamily="18" charset="0"/>
                <a:cs typeface="Times New Roman" pitchFamily="18" charset="0"/>
              </a:rPr>
              <a:t>	Питома </a:t>
            </a:r>
            <a:r>
              <a:rPr lang="uk-UA" sz="2400" dirty="0">
                <a:latin typeface="Times New Roman" pitchFamily="18" charset="0"/>
                <a:cs typeface="Times New Roman" pitchFamily="18" charset="0"/>
              </a:rPr>
              <a:t>вага кожної валюти у цьому кошику залежить від її частки в загальному зовнішньоторговельному обороті у світі. У світовій валютній системі SDR може відігравати роль загального еквівалента, до якого встановлюються курси валют. Однак нині реальна практична значущість SDR досить обмежена, а роль загального еквівалента більш властива реальним провідним валютам світу (насамперед долару США).</a:t>
            </a:r>
            <a:endParaRPr lang="ru-RU" sz="2400" dirty="0">
              <a:latin typeface="Times New Roman" pitchFamily="18" charset="0"/>
              <a:cs typeface="Times New Roman" pitchFamily="18" charset="0"/>
            </a:endParaRPr>
          </a:p>
          <a:p>
            <a:pPr algn="just"/>
            <a:r>
              <a:rPr lang="uk-UA" sz="2400" dirty="0" smtClean="0">
                <a:latin typeface="Times New Roman" pitchFamily="18" charset="0"/>
                <a:cs typeface="Times New Roman" pitchFamily="18" charset="0"/>
              </a:rPr>
              <a:t>	SDR </a:t>
            </a:r>
            <a:r>
              <a:rPr lang="uk-UA" sz="2400" dirty="0">
                <a:latin typeface="Times New Roman" pitchFamily="18" charset="0"/>
                <a:cs typeface="Times New Roman" pitchFamily="18" charset="0"/>
              </a:rPr>
              <a:t>створювались як резервні фонди МВФ. Назва походить від порядку використання цих резервів. Кожна країна (член МВФ) при дефіциті платіжного балансу могла обміняти свої SDR на певну валюту, без прийняття будь-яких зобов’язань у сфері своєї економічної політики. Це і є спеціальні (нічим не обумовлені) права запозичення.</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7351845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640960" cy="6370975"/>
          </a:xfrm>
          <a:prstGeom prst="rect">
            <a:avLst/>
          </a:prstGeom>
        </p:spPr>
        <p:txBody>
          <a:bodyPr wrap="square">
            <a:spAutoFit/>
          </a:bodyPr>
          <a:lstStyle/>
          <a:p>
            <a:pPr algn="just"/>
            <a:r>
              <a:rPr lang="uk-UA" sz="2400" dirty="0" smtClean="0">
                <a:latin typeface="Times New Roman" pitchFamily="18" charset="0"/>
                <a:cs typeface="Times New Roman" pitchFamily="18" charset="0"/>
              </a:rPr>
              <a:t>	У </a:t>
            </a:r>
            <a:r>
              <a:rPr lang="uk-UA" sz="2400" dirty="0">
                <a:latin typeface="Times New Roman" pitchFamily="18" charset="0"/>
                <a:cs typeface="Times New Roman" pitchFamily="18" charset="0"/>
              </a:rPr>
              <a:t>межах Європейського Союзу також була свого часу створена міжнародна розрахункова грошова одиниця — </a:t>
            </a:r>
            <a:r>
              <a:rPr lang="uk-UA" sz="2400" b="1" dirty="0">
                <a:latin typeface="Times New Roman" pitchFamily="18" charset="0"/>
                <a:cs typeface="Times New Roman" pitchFamily="18" charset="0"/>
              </a:rPr>
              <a:t>ECU.</a:t>
            </a:r>
            <a:r>
              <a:rPr lang="uk-UA" sz="2400" dirty="0">
                <a:latin typeface="Times New Roman" pitchFamily="18" charset="0"/>
                <a:cs typeface="Times New Roman" pitchFamily="18" charset="0"/>
              </a:rPr>
              <a:t> У валютний кошик ECU включались валюти таких європейських країн: Німеччини, Франції, Голландії, Італії, Бельгії і Люксембургу, Данії, Ірландії, Іспанії, Великої Британії, Греції, Португалії. На відмінну від SDR, яка є швидше умовною грошовою одиницею, ECU відігравав значно більшу роль в європейській валютній системі. На основі цієї рахункової одиниці здійснювалось валютне регулювання в межах Європейського Союзу. ECU була розрахунковою і кредитною одиницею у взаємовідносинах між центральними банками країн союзу. Розвиток європейської інтеграції і досягнення достатньої стабільності валют країн ЄС привели до нової стадії розвитку європейської валютної системи — переходу до єдиної валюти — </a:t>
            </a:r>
            <a:r>
              <a:rPr lang="uk-UA" sz="2400" b="1" dirty="0">
                <a:latin typeface="Times New Roman" pitchFamily="18" charset="0"/>
                <a:cs typeface="Times New Roman" pitchFamily="18" charset="0"/>
              </a:rPr>
              <a:t>євро</a:t>
            </a:r>
            <a:r>
              <a:rPr lang="uk-UA" sz="2400" dirty="0">
                <a:latin typeface="Times New Roman" pitchFamily="18" charset="0"/>
                <a:cs typeface="Times New Roman" pitchFamily="18" charset="0"/>
              </a:rPr>
              <a:t>. На відміну від SDR і ECU євро є реальною валютою, що обслуговує платіжний оборот ЄС. Слід підкреслити, що важливу роль у впровадженні євро відіграв досвід використання ECU.</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535554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8"/>
            <a:ext cx="8568952" cy="6001643"/>
          </a:xfrm>
          <a:prstGeom prst="rect">
            <a:avLst/>
          </a:prstGeom>
        </p:spPr>
        <p:txBody>
          <a:bodyPr wrap="square">
            <a:spAutoFit/>
          </a:bodyPr>
          <a:lstStyle/>
          <a:p>
            <a:pPr algn="just"/>
            <a:r>
              <a:rPr lang="uk-UA" sz="2400" dirty="0" smtClean="0">
                <a:latin typeface="Times New Roman" pitchFamily="18" charset="0"/>
                <a:cs typeface="Times New Roman" pitchFamily="18" charset="0"/>
              </a:rPr>
              <a:t>	</a:t>
            </a:r>
            <a:r>
              <a:rPr lang="uk-UA" sz="2400" i="1" dirty="0" smtClean="0">
                <a:latin typeface="Times New Roman" pitchFamily="18" charset="0"/>
                <a:cs typeface="Times New Roman" pitchFamily="18" charset="0"/>
              </a:rPr>
              <a:t>Введення </a:t>
            </a:r>
            <a:r>
              <a:rPr lang="uk-UA" sz="2400" i="1" dirty="0">
                <a:latin typeface="Times New Roman" pitchFamily="18" charset="0"/>
                <a:cs typeface="Times New Roman" pitchFamily="18" charset="0"/>
              </a:rPr>
              <a:t>в обіг євро означає новий етап у розвитку системи міжнародних фінансів у цілому і європейської валютної системи зокрема. </a:t>
            </a:r>
            <a:r>
              <a:rPr lang="uk-UA" sz="2400" dirty="0">
                <a:latin typeface="Times New Roman" pitchFamily="18" charset="0"/>
                <a:cs typeface="Times New Roman" pitchFamily="18" charset="0"/>
              </a:rPr>
              <a:t>Нині міжнародні фінансові відносини, у тому числі міжнародні розрахунки, являють собою досить складну систему взаємовідносин.</a:t>
            </a:r>
            <a:r>
              <a:rPr lang="uk-UA" sz="2400" b="1" dirty="0">
                <a:latin typeface="Times New Roman" pitchFamily="18" charset="0"/>
                <a:cs typeface="Times New Roman" pitchFamily="18" charset="0"/>
              </a:rPr>
              <a:t> Інструментом фінансових відносин, як відомо, є гроші. </a:t>
            </a:r>
            <a:r>
              <a:rPr lang="uk-UA" sz="2400" dirty="0">
                <a:latin typeface="Times New Roman" pitchFamily="18" charset="0"/>
                <a:cs typeface="Times New Roman" pitchFamily="18" charset="0"/>
              </a:rPr>
              <a:t>У межах національних фінансових систем використовується одна грошова одиниця, що ставить ці відносини на єдину уніфіковану основу. </a:t>
            </a:r>
            <a:r>
              <a:rPr lang="uk-UA" sz="2400" i="1" dirty="0">
                <a:latin typeface="Times New Roman" pitchFamily="18" charset="0"/>
                <a:cs typeface="Times New Roman" pitchFamily="18" charset="0"/>
              </a:rPr>
              <a:t>У міжнародних відносинах використовуються дві валюти, що суттєво ускладнює ці відносини. </a:t>
            </a:r>
            <a:r>
              <a:rPr lang="uk-UA" sz="2400" dirty="0">
                <a:latin typeface="Times New Roman" pitchFamily="18" charset="0"/>
                <a:cs typeface="Times New Roman" pitchFamily="18" charset="0"/>
              </a:rPr>
              <a:t>Навіть створена досить складна система валютного регулювання, у тому числі на міжнародному рівні, не в змозі до кінця вирішити проб­леми. Уведення ж єдиної валюти вирішує проблему, оскільки знімає її причину, а не впливає на наслідки. Водночас досвід впровадження євро показав, що перехід до єдиної валюти — досить складний процес.</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8970251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332656"/>
            <a:ext cx="8712968" cy="6370975"/>
          </a:xfrm>
          <a:prstGeom prst="rect">
            <a:avLst/>
          </a:prstGeom>
        </p:spPr>
        <p:txBody>
          <a:bodyPr wrap="square">
            <a:spAutoFit/>
          </a:bodyPr>
          <a:lstStyle/>
          <a:p>
            <a:pPr algn="just"/>
            <a:r>
              <a:rPr lang="uk-UA" sz="2400" i="1" dirty="0" smtClean="0">
                <a:latin typeface="Times New Roman" pitchFamily="18" charset="0"/>
                <a:cs typeface="Times New Roman" pitchFamily="18" charset="0"/>
              </a:rPr>
              <a:t>	Установлення </a:t>
            </a:r>
            <a:r>
              <a:rPr lang="uk-UA" sz="2400" i="1" dirty="0">
                <a:latin typeface="Times New Roman" pitchFamily="18" charset="0"/>
                <a:cs typeface="Times New Roman" pitchFamily="18" charset="0"/>
              </a:rPr>
              <a:t>вихідного курсу валют на основі споживчого чи валютного кошика є тільки основою курсоутворення</a:t>
            </a:r>
            <a:r>
              <a:rPr lang="uk-UA" sz="2400" i="1" dirty="0" smtClean="0">
                <a:latin typeface="Times New Roman" pitchFamily="18" charset="0"/>
                <a:cs typeface="Times New Roman" pitchFamily="18" charset="0"/>
              </a:rPr>
              <a:t>.</a:t>
            </a:r>
          </a:p>
          <a:p>
            <a:pPr algn="just"/>
            <a:r>
              <a:rPr lang="uk-UA" sz="2400" i="1" dirty="0">
                <a:latin typeface="Times New Roman" pitchFamily="18" charset="0"/>
                <a:cs typeface="Times New Roman" pitchFamily="18" charset="0"/>
              </a:rPr>
              <a:t>	</a:t>
            </a:r>
            <a:r>
              <a:rPr lang="uk-UA" sz="2400" dirty="0" smtClean="0">
                <a:latin typeface="Times New Roman" pitchFamily="18" charset="0"/>
                <a:cs typeface="Times New Roman" pitchFamily="18" charset="0"/>
              </a:rPr>
              <a:t>На </a:t>
            </a:r>
            <a:r>
              <a:rPr lang="uk-UA" sz="2400" dirty="0">
                <a:latin typeface="Times New Roman" pitchFamily="18" charset="0"/>
                <a:cs typeface="Times New Roman" pitchFamily="18" charset="0"/>
              </a:rPr>
              <a:t>діючий курс валют, крім економічних, істотно впливають фінансові та політичні чинники. До </a:t>
            </a:r>
            <a:r>
              <a:rPr lang="uk-UA" sz="2400" b="1" i="1" dirty="0">
                <a:latin typeface="Times New Roman" pitchFamily="18" charset="0"/>
                <a:cs typeface="Times New Roman" pitchFamily="18" charset="0"/>
              </a:rPr>
              <a:t>фінансових</a:t>
            </a:r>
            <a:r>
              <a:rPr lang="uk-UA" sz="2400" dirty="0">
                <a:latin typeface="Times New Roman" pitchFamily="18" charset="0"/>
                <a:cs typeface="Times New Roman" pitchFamily="18" charset="0"/>
              </a:rPr>
              <a:t> належать стан національної фінансової системи (дефіцит бюджету, державний борг, рівень інфляції, стабільність банківської системи, активність на фінансовому ринку) та міжнародних фінансових відносин (торговельний та платіжний баланс). </a:t>
            </a:r>
            <a:r>
              <a:rPr lang="uk-UA" sz="2400" b="1" i="1" dirty="0">
                <a:latin typeface="Times New Roman" pitchFamily="18" charset="0"/>
                <a:cs typeface="Times New Roman" pitchFamily="18" charset="0"/>
              </a:rPr>
              <a:t>Політичні</a:t>
            </a:r>
            <a:r>
              <a:rPr lang="uk-UA" sz="2400" dirty="0">
                <a:latin typeface="Times New Roman" pitchFamily="18" charset="0"/>
                <a:cs typeface="Times New Roman" pitchFamily="18" charset="0"/>
              </a:rPr>
              <a:t> чинники пов’язані зі стабільністю політичної системи у країні та стабільністю її законо­давства. </a:t>
            </a:r>
            <a:r>
              <a:rPr lang="uk-UA" sz="2400" b="1" i="1" dirty="0">
                <a:latin typeface="Times New Roman" pitchFamily="18" charset="0"/>
                <a:cs typeface="Times New Roman" pitchFamily="18" charset="0"/>
              </a:rPr>
              <a:t>Нестабільність політичної і фінансової ситуації </a:t>
            </a:r>
            <a:r>
              <a:rPr lang="uk-UA" sz="2400" dirty="0">
                <a:latin typeface="Times New Roman" pitchFamily="18" charset="0"/>
                <a:cs typeface="Times New Roman" pitchFamily="18" charset="0"/>
              </a:rPr>
              <a:t>в тій чи іншій країні веде до певного зниження обмінного курсу її національної валюти порівняно з реальним співвідношенням. Ця різниця являє собою своєрідну плату за вказані ризики, страхування на випадок можливого зниження курсу цієї валюти, ймовірність чого досить висока.</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6123721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197346"/>
            <a:ext cx="8568952" cy="6001643"/>
          </a:xfrm>
          <a:prstGeom prst="rect">
            <a:avLst/>
          </a:prstGeom>
        </p:spPr>
        <p:txBody>
          <a:bodyPr wrap="square">
            <a:spAutoFit/>
          </a:bodyPr>
          <a:lstStyle/>
          <a:p>
            <a:pPr algn="just"/>
            <a:r>
              <a:rPr lang="uk-UA" sz="2400" dirty="0" smtClean="0">
                <a:latin typeface="Times New Roman" pitchFamily="18" charset="0"/>
                <a:cs typeface="Times New Roman" pitchFamily="18" charset="0"/>
              </a:rPr>
              <a:t>	</a:t>
            </a:r>
            <a:r>
              <a:rPr lang="uk-UA" sz="2400" i="1" dirty="0" smtClean="0">
                <a:latin typeface="Times New Roman" pitchFamily="18" charset="0"/>
                <a:cs typeface="Times New Roman" pitchFamily="18" charset="0"/>
              </a:rPr>
              <a:t>Перехід </a:t>
            </a:r>
            <a:r>
              <a:rPr lang="uk-UA" sz="2400" i="1" dirty="0">
                <a:latin typeface="Times New Roman" pitchFamily="18" charset="0"/>
                <a:cs typeface="Times New Roman" pitchFamily="18" charset="0"/>
              </a:rPr>
              <a:t>до міжнародної валютної системи, що ґрунтується на плаваючих курсах, обумовив формування необхідного для її функціонування інституту — </a:t>
            </a:r>
            <a:r>
              <a:rPr lang="uk-UA" sz="2400" b="1" i="1" dirty="0">
                <a:latin typeface="Times New Roman" pitchFamily="18" charset="0"/>
                <a:cs typeface="Times New Roman" pitchFamily="18" charset="0"/>
              </a:rPr>
              <a:t>валютного ринку</a:t>
            </a:r>
            <a:r>
              <a:rPr lang="uk-UA" sz="2400" i="1" dirty="0">
                <a:latin typeface="Times New Roman" pitchFamily="18" charset="0"/>
                <a:cs typeface="Times New Roman" pitchFamily="18" charset="0"/>
              </a:rPr>
              <a:t>, </a:t>
            </a:r>
            <a:r>
              <a:rPr lang="uk-UA" sz="2400" dirty="0">
                <a:latin typeface="Times New Roman" pitchFamily="18" charset="0"/>
                <a:cs typeface="Times New Roman" pitchFamily="18" charset="0"/>
              </a:rPr>
              <a:t>який нині є основою міжнародних фінансових відносин і важливою ланкою міжнарод­них фінансів. Сьогодні місце валютного ринку у фінансовій системі чітко не визначене. Здебільшого його відносять до фінансового ринку. Але на </a:t>
            </a:r>
            <a:r>
              <a:rPr lang="uk-UA" sz="2400" i="1" dirty="0">
                <a:latin typeface="Times New Roman" pitchFamily="18" charset="0"/>
                <a:cs typeface="Times New Roman" pitchFamily="18" charset="0"/>
              </a:rPr>
              <a:t>фінансовому ринку предметом торгівлі є фінансові ресурси </a:t>
            </a:r>
            <a:r>
              <a:rPr lang="uk-UA" sz="2400" dirty="0">
                <a:latin typeface="Times New Roman" pitchFamily="18" charset="0"/>
                <a:cs typeface="Times New Roman" pitchFamily="18" charset="0"/>
              </a:rPr>
              <a:t>— гроші як капітал. </a:t>
            </a:r>
            <a:r>
              <a:rPr lang="uk-UA" sz="2400" i="1" dirty="0">
                <a:latin typeface="Times New Roman" pitchFamily="18" charset="0"/>
                <a:cs typeface="Times New Roman" pitchFamily="18" charset="0"/>
              </a:rPr>
              <a:t>На валютному ж ринку </a:t>
            </a:r>
            <a:r>
              <a:rPr lang="uk-UA" sz="2400" dirty="0">
                <a:latin typeface="Times New Roman" pitchFamily="18" charset="0"/>
                <a:cs typeface="Times New Roman" pitchFamily="18" charset="0"/>
              </a:rPr>
              <a:t>певна валюта купується або для здійснення міжнародних розрахунків або з метою валютних спекуляцій. При цьому валютний ринок є </a:t>
            </a:r>
            <a:r>
              <a:rPr lang="uk-UA" sz="2400" dirty="0" err="1">
                <a:latin typeface="Times New Roman" pitchFamily="18" charset="0"/>
                <a:cs typeface="Times New Roman" pitchFamily="18" charset="0"/>
              </a:rPr>
              <a:t>забезпечуючою</a:t>
            </a:r>
            <a:r>
              <a:rPr lang="uk-UA" sz="2400" dirty="0">
                <a:latin typeface="Times New Roman" pitchFamily="18" charset="0"/>
                <a:cs typeface="Times New Roman" pitchFamily="18" charset="0"/>
              </a:rPr>
              <a:t> структурою у системі міжнародних фінансових відносин, без якої вони на даний час неможливі (тут купується валюта, тут установлюється валютний курс). Тому більш обґрунтовано відносити валютний ринок до сфери міжнародних фінансів.</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903842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8"/>
            <a:ext cx="8568952" cy="6124754"/>
          </a:xfrm>
          <a:prstGeom prst="rect">
            <a:avLst/>
          </a:prstGeom>
        </p:spPr>
        <p:txBody>
          <a:bodyPr wrap="square">
            <a:spAutoFit/>
          </a:bodyPr>
          <a:lstStyle/>
          <a:p>
            <a:pPr algn="just"/>
            <a:r>
              <a:rPr lang="uk-UA" sz="2800" dirty="0" smtClean="0">
                <a:latin typeface="Times New Roman" pitchFamily="18" charset="0"/>
                <a:cs typeface="Times New Roman" pitchFamily="18" charset="0"/>
              </a:rPr>
              <a:t>	У </a:t>
            </a:r>
            <a:r>
              <a:rPr lang="uk-UA" sz="2800" dirty="0">
                <a:latin typeface="Times New Roman" pitchFamily="18" charset="0"/>
                <a:cs typeface="Times New Roman" pitchFamily="18" charset="0"/>
              </a:rPr>
              <a:t>сфері міжнародних фінансів, </a:t>
            </a:r>
            <a:r>
              <a:rPr lang="uk-UA" sz="2800" b="1" dirty="0">
                <a:latin typeface="Times New Roman" pitchFamily="18" charset="0"/>
                <a:cs typeface="Times New Roman" pitchFamily="18" charset="0"/>
              </a:rPr>
              <a:t>крім національних суб’єктів</a:t>
            </a:r>
            <a:r>
              <a:rPr lang="uk-UA" sz="2800" dirty="0">
                <a:latin typeface="Times New Roman" pitchFamily="18" charset="0"/>
                <a:cs typeface="Times New Roman" pitchFamily="18" charset="0"/>
              </a:rPr>
              <a:t> — держави, підприємств і громадян, виділяються </a:t>
            </a:r>
            <a:r>
              <a:rPr lang="uk-UA" sz="2800" b="1" dirty="0">
                <a:latin typeface="Times New Roman" pitchFamily="18" charset="0"/>
                <a:cs typeface="Times New Roman" pitchFamily="18" charset="0"/>
              </a:rPr>
              <a:t>наднаціональні суб’єкти</a:t>
            </a:r>
            <a:r>
              <a:rPr lang="uk-UA" sz="2800" dirty="0">
                <a:latin typeface="Times New Roman" pitchFamily="18" charset="0"/>
                <a:cs typeface="Times New Roman" pitchFamily="18" charset="0"/>
              </a:rPr>
              <a:t> — міжнародні організації і міжнародні фінансові інституції. У зв’язку з цим міжнародні фінанси розглядаються у широкому і вузькому розумінні. У </a:t>
            </a:r>
            <a:r>
              <a:rPr lang="uk-UA" sz="2800" b="1" dirty="0">
                <a:latin typeface="Times New Roman" pitchFamily="18" charset="0"/>
                <a:cs typeface="Times New Roman" pitchFamily="18" charset="0"/>
              </a:rPr>
              <a:t>широкому розумінні </a:t>
            </a:r>
            <a:r>
              <a:rPr lang="uk-UA" sz="2800" dirty="0">
                <a:latin typeface="Times New Roman" pitchFamily="18" charset="0"/>
                <a:cs typeface="Times New Roman" pitchFamily="18" charset="0"/>
              </a:rPr>
              <a:t>вони охоплюють усі міжнародні грошові потоки, </a:t>
            </a:r>
            <a:r>
              <a:rPr lang="uk-UA" sz="2800" b="1" dirty="0">
                <a:latin typeface="Times New Roman" pitchFamily="18" charset="0"/>
                <a:cs typeface="Times New Roman" pitchFamily="18" charset="0"/>
              </a:rPr>
              <a:t>а у вузькому</a:t>
            </a:r>
            <a:r>
              <a:rPr lang="uk-UA" sz="2800" dirty="0">
                <a:latin typeface="Times New Roman" pitchFamily="18" charset="0"/>
                <a:cs typeface="Times New Roman" pitchFamily="18" charset="0"/>
              </a:rPr>
              <a:t> — міжнародну централізацію коштів і фінансових ресурсів. Розглядаючи міжнародні фінанси у широкому розумінні, у них виокремлюють міжнародні фінансові відносини та дві ланки міжнародних фінансів у їх вузькому розумінні, фінанси міжнародних організацій та міжнародні фінансові інституції.</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5952323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7"/>
            <a:ext cx="8640960" cy="6001643"/>
          </a:xfrm>
          <a:prstGeom prst="rect">
            <a:avLst/>
          </a:prstGeom>
        </p:spPr>
        <p:txBody>
          <a:bodyPr wrap="square">
            <a:spAutoFit/>
          </a:bodyPr>
          <a:lstStyle/>
          <a:p>
            <a:pPr algn="just"/>
            <a:r>
              <a:rPr lang="uk-UA" sz="2400" b="1" dirty="0" smtClean="0">
                <a:latin typeface="Times New Roman" pitchFamily="18" charset="0"/>
                <a:cs typeface="Times New Roman" pitchFamily="18" charset="0"/>
              </a:rPr>
              <a:t>	Валютний </a:t>
            </a:r>
            <a:r>
              <a:rPr lang="uk-UA" sz="2400" b="1" dirty="0">
                <a:latin typeface="Times New Roman" pitchFamily="18" charset="0"/>
                <a:cs typeface="Times New Roman" pitchFamily="18" charset="0"/>
              </a:rPr>
              <a:t>ринок </a:t>
            </a:r>
            <a:r>
              <a:rPr lang="uk-UA" sz="2400" dirty="0">
                <a:latin typeface="Times New Roman" pitchFamily="18" charset="0"/>
                <a:cs typeface="Times New Roman" pitchFamily="18" charset="0"/>
              </a:rPr>
              <a:t>являє</a:t>
            </a:r>
            <a:r>
              <a:rPr lang="uk-UA" sz="2400" b="1" dirty="0">
                <a:latin typeface="Times New Roman" pitchFamily="18" charset="0"/>
                <a:cs typeface="Times New Roman" pitchFamily="18" charset="0"/>
              </a:rPr>
              <a:t> </a:t>
            </a:r>
            <a:r>
              <a:rPr lang="uk-UA" sz="2400" dirty="0">
                <a:latin typeface="Times New Roman" pitchFamily="18" charset="0"/>
                <a:cs typeface="Times New Roman" pitchFamily="18" charset="0"/>
              </a:rPr>
              <a:t>собою сферу торгівлі особливим товаром — валютою. </a:t>
            </a:r>
            <a:r>
              <a:rPr lang="uk-UA" sz="2400" i="1" dirty="0">
                <a:latin typeface="Times New Roman" pitchFamily="18" charset="0"/>
                <a:cs typeface="Times New Roman" pitchFamily="18" charset="0"/>
              </a:rPr>
              <a:t>Його суб’єктами є банки, брокерські фірми, дилерські контори, валютні біржі. </a:t>
            </a:r>
            <a:r>
              <a:rPr lang="uk-UA" sz="2400" dirty="0">
                <a:latin typeface="Times New Roman" pitchFamily="18" charset="0"/>
                <a:cs typeface="Times New Roman" pitchFamily="18" charset="0"/>
              </a:rPr>
              <a:t>Валютний ринок структурується за двома ознаками: за обсягами і характером торгівлі. </a:t>
            </a:r>
            <a:r>
              <a:rPr lang="uk-UA" sz="2400" i="1" dirty="0">
                <a:latin typeface="Times New Roman" pitchFamily="18" charset="0"/>
                <a:cs typeface="Times New Roman" pitchFamily="18" charset="0"/>
              </a:rPr>
              <a:t>Залежно від обсягу валютних операцій </a:t>
            </a:r>
            <a:r>
              <a:rPr lang="uk-UA" sz="2400" dirty="0">
                <a:latin typeface="Times New Roman" pitchFamily="18" charset="0"/>
                <a:cs typeface="Times New Roman" pitchFamily="18" charset="0"/>
              </a:rPr>
              <a:t>та переліку валют, що виставляються на торги, розрізняють світові, регіональні та національні валютні ринки. Світовими центрами валютного ринку є Лондон, Париж, Токіо. Перелік валют, що виставляються тут на торги, досить широкий. На регіональних і національних ринках здійснюються торги з обмеженого переліку найважливіших валют. </a:t>
            </a:r>
            <a:r>
              <a:rPr lang="uk-UA" sz="2400" i="1" dirty="0">
                <a:latin typeface="Times New Roman" pitchFamily="18" charset="0"/>
                <a:cs typeface="Times New Roman" pitchFamily="18" charset="0"/>
              </a:rPr>
              <a:t>За характером торгівлі валютний ринок поділяється </a:t>
            </a:r>
            <a:r>
              <a:rPr lang="uk-UA" sz="2400" dirty="0">
                <a:latin typeface="Times New Roman" pitchFamily="18" charset="0"/>
                <a:cs typeface="Times New Roman" pitchFamily="18" charset="0"/>
              </a:rPr>
              <a:t>на організований, який забезпечується через торгівлю на валютних біржах, та міжбанківський, який функціонує на основі укладення угод між комерційними банками, що є основними суб’єктами валютного ринку. Нині у світі переважає міжбанківський валютний ринок.</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6124711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7"/>
            <a:ext cx="8640960" cy="6247864"/>
          </a:xfrm>
          <a:prstGeom prst="rect">
            <a:avLst/>
          </a:prstGeom>
        </p:spPr>
        <p:txBody>
          <a:bodyPr wrap="square">
            <a:spAutoFit/>
          </a:bodyPr>
          <a:lstStyle/>
          <a:p>
            <a:pPr algn="just"/>
            <a:r>
              <a:rPr lang="uk-UA" sz="2000" dirty="0" smtClean="0">
                <a:latin typeface="Times New Roman" pitchFamily="18" charset="0"/>
                <a:cs typeface="Times New Roman" pitchFamily="18" charset="0"/>
              </a:rPr>
              <a:t>	Установлення </a:t>
            </a:r>
            <a:r>
              <a:rPr lang="uk-UA" sz="2000" dirty="0">
                <a:latin typeface="Times New Roman" pitchFamily="18" charset="0"/>
                <a:cs typeface="Times New Roman" pitchFamily="18" charset="0"/>
              </a:rPr>
              <a:t>співвідношення грошових одиниць різних країн на валютних, як і на будь-яких інших, ринках відбувається під впливом двох основних чинників — попиту і пропозиції. Особливістю валютного ринку є те, що як товаром, так і платіжним засобом, є гроші. Тому зазначені чинники фактично подвоюються: попит і пропозиція відповідної іноземної валюти та національної валюти.</a:t>
            </a:r>
            <a:endParaRPr lang="ru-RU" sz="2000" dirty="0">
              <a:latin typeface="Times New Roman" pitchFamily="18" charset="0"/>
              <a:cs typeface="Times New Roman" pitchFamily="18" charset="0"/>
            </a:endParaRPr>
          </a:p>
          <a:p>
            <a:pPr algn="just"/>
            <a:r>
              <a:rPr lang="uk-UA" sz="2000" dirty="0">
                <a:latin typeface="Times New Roman" pitchFamily="18" charset="0"/>
                <a:cs typeface="Times New Roman" pitchFamily="18" charset="0"/>
              </a:rPr>
              <a:t>Валютний ринок, як правило, регульований. Національний ринок регулюється центральними банками. При цьому можуть використовуватись два способи. Перший — установлення валютного коридору, тобто мінімального й максимального рівня обмінного курсу, є, по суті, </a:t>
            </a:r>
            <a:r>
              <a:rPr lang="uk-UA" sz="2000" dirty="0" err="1">
                <a:latin typeface="Times New Roman" pitchFamily="18" charset="0"/>
                <a:cs typeface="Times New Roman" pitchFamily="18" charset="0"/>
              </a:rPr>
              <a:t>напівадміністративним</a:t>
            </a:r>
            <a:r>
              <a:rPr lang="uk-UA" sz="2000" dirty="0">
                <a:latin typeface="Times New Roman" pitchFamily="18" charset="0"/>
                <a:cs typeface="Times New Roman" pitchFamily="18" charset="0"/>
              </a:rPr>
              <a:t>. Другий — участь центрального банку в торгах. При необхідності підтримання курсу національної валюти центральний банк може проводити </a:t>
            </a:r>
            <a:r>
              <a:rPr lang="uk-UA" sz="2000" i="1" dirty="0">
                <a:latin typeface="Times New Roman" pitchFamily="18" charset="0"/>
                <a:cs typeface="Times New Roman" pitchFamily="18" charset="0"/>
              </a:rPr>
              <a:t>валютні інтервенції</a:t>
            </a:r>
            <a:r>
              <a:rPr lang="uk-UA" sz="2000" dirty="0">
                <a:latin typeface="Times New Roman" pitchFamily="18" charset="0"/>
                <a:cs typeface="Times New Roman" pitchFamily="18" charset="0"/>
              </a:rPr>
              <a:t>, тобто виставляти на торги додаткову масу іноземної валюти, а при необхідності утримання курсу певної іноземної валюти, навпаки, скуповувати її. Крім того, центральний банк як емісійний центр країни може впливати на обмінні курси через регулювання грошової маси національної валюти. Обмеження обсягу національної валюти зменшує її пропозицію в обміні на іноземну й тим самим сприяє утриманню курсу. Навпаки, емісія грошей веде до розширення пропозиції національної валюти і таким чином до зниження її курсу.</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36172568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8"/>
            <a:ext cx="8568952" cy="4093428"/>
          </a:xfrm>
          <a:prstGeom prst="rect">
            <a:avLst/>
          </a:prstGeom>
        </p:spPr>
        <p:txBody>
          <a:bodyPr wrap="square">
            <a:spAutoFit/>
          </a:bodyPr>
          <a:lstStyle/>
          <a:p>
            <a:pPr algn="just"/>
            <a:r>
              <a:rPr lang="uk-UA" sz="2000" dirty="0" smtClean="0">
                <a:latin typeface="Times New Roman" pitchFamily="18" charset="0"/>
                <a:cs typeface="Times New Roman" pitchFamily="18" charset="0"/>
              </a:rPr>
              <a:t>	</a:t>
            </a:r>
            <a:r>
              <a:rPr lang="uk-UA" sz="2400" i="1" dirty="0" smtClean="0">
                <a:latin typeface="Times New Roman" pitchFamily="18" charset="0"/>
                <a:cs typeface="Times New Roman" pitchFamily="18" charset="0"/>
              </a:rPr>
              <a:t>Валютний </a:t>
            </a:r>
            <a:r>
              <a:rPr lang="uk-UA" sz="2400" i="1" dirty="0">
                <a:latin typeface="Times New Roman" pitchFamily="18" charset="0"/>
                <a:cs typeface="Times New Roman" pitchFamily="18" charset="0"/>
              </a:rPr>
              <a:t>курс, що складається на валютному ринку, відображає врівноваженість попиту і пропозиції. </a:t>
            </a:r>
            <a:r>
              <a:rPr lang="uk-UA" sz="2400" dirty="0">
                <a:latin typeface="Times New Roman" pitchFamily="18" charset="0"/>
                <a:cs typeface="Times New Roman" pitchFamily="18" charset="0"/>
              </a:rPr>
              <a:t>Результат торгів — обсяг купівлі тієї чи іншої валюти порівняно з її обсягом, виставленим на продаж, характеризує задоволення попиту чи недостатність пропозиції. У разі задоволення попиту на іноземну валюту курс національної валюти залишається стабільним, при недостатності пропозиції — падає, за надмірної пропозиції — зростає. Саме тут і проявляється роль центрального банку, який для підтримання стабільного курсу національної валюти проводить валютні інтервенції.</a:t>
            </a:r>
            <a:endParaRPr lang="ru-RU" sz="2400" b="1" dirty="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	</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33708075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40"/>
            <a:ext cx="8640960" cy="6001643"/>
          </a:xfrm>
          <a:prstGeom prst="rect">
            <a:avLst/>
          </a:prstGeom>
        </p:spPr>
        <p:txBody>
          <a:bodyPr wrap="square">
            <a:spAutoFit/>
          </a:bodyPr>
          <a:lstStyle/>
          <a:p>
            <a:pPr algn="just"/>
            <a:r>
              <a:rPr lang="uk-UA" sz="2400" i="1" dirty="0" smtClean="0">
                <a:latin typeface="Times New Roman" pitchFamily="18" charset="0"/>
                <a:cs typeface="Times New Roman" pitchFamily="18" charset="0"/>
              </a:rPr>
              <a:t>	Вплив </a:t>
            </a:r>
            <a:r>
              <a:rPr lang="uk-UA" sz="2400" i="1" dirty="0">
                <a:latin typeface="Times New Roman" pitchFamily="18" charset="0"/>
                <a:cs typeface="Times New Roman" pitchFamily="18" charset="0"/>
              </a:rPr>
              <a:t>на курс валют здійснюється також через систему валютного регулювання. </a:t>
            </a:r>
            <a:r>
              <a:rPr lang="uk-UA" sz="2400" dirty="0">
                <a:latin typeface="Times New Roman" pitchFamily="18" charset="0"/>
                <a:cs typeface="Times New Roman" pitchFamily="18" charset="0"/>
              </a:rPr>
              <a:t>Політика валютного регулювання кожної країни визначається її економічними інтересами в міжнародній торгівлі. </a:t>
            </a:r>
            <a:r>
              <a:rPr lang="uk-UA" sz="2400" b="1" i="1" dirty="0">
                <a:latin typeface="Times New Roman" pitchFamily="18" charset="0"/>
                <a:cs typeface="Times New Roman" pitchFamily="18" charset="0"/>
              </a:rPr>
              <a:t>Валютне регулювання</a:t>
            </a:r>
            <a:r>
              <a:rPr lang="uk-UA" sz="2400" dirty="0">
                <a:latin typeface="Times New Roman" pitchFamily="18" charset="0"/>
                <a:cs typeface="Times New Roman" pitchFamily="18" charset="0"/>
              </a:rPr>
              <a:t> характеризує встановлений порядок визначення валютного курсу та його регламентування, здійснення валютних операцій суб’єктами валютного ринку (комерційними та центральним банками, юридичними і фізичними особа­ми), порядок ввезення і вивезення іноземної та національної валюти, порядок проведення міжнародних розрахунків</a:t>
            </a:r>
            <a:r>
              <a:rPr lang="uk-UA" sz="2400" b="1" i="1" dirty="0">
                <a:latin typeface="Times New Roman" pitchFamily="18" charset="0"/>
                <a:cs typeface="Times New Roman" pitchFamily="18" charset="0"/>
              </a:rPr>
              <a:t>. Основою валютного регулювання є вплив на валютний курс. </a:t>
            </a:r>
            <a:r>
              <a:rPr lang="uk-UA" sz="2400" dirty="0">
                <a:latin typeface="Times New Roman" pitchFamily="18" charset="0"/>
                <a:cs typeface="Times New Roman" pitchFamily="18" charset="0"/>
              </a:rPr>
              <a:t>У більшості випадків кожна країна заінтересована в стабільності національної валюти, адже це забезпечує стабільність її як внутрішньої, так і зовнішньої економічної політики. Однак за певних умов може проводитися політика як на зниження (девальвація), так і на зростання (ревальвація) курсу національної </a:t>
            </a:r>
            <a:r>
              <a:rPr lang="uk-UA" sz="2400" dirty="0" smtClean="0">
                <a:latin typeface="Times New Roman" pitchFamily="18" charset="0"/>
                <a:cs typeface="Times New Roman" pitchFamily="18" charset="0"/>
              </a:rPr>
              <a:t>валюти.</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146465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8"/>
            <a:ext cx="8640960" cy="6524863"/>
          </a:xfrm>
          <a:prstGeom prst="rect">
            <a:avLst/>
          </a:prstGeom>
        </p:spPr>
        <p:txBody>
          <a:bodyPr wrap="square">
            <a:spAutoFit/>
          </a:bodyPr>
          <a:lstStyle/>
          <a:p>
            <a:pPr algn="just"/>
            <a:r>
              <a:rPr lang="uk-UA" sz="2200" dirty="0" smtClean="0">
                <a:latin typeface="Times New Roman" pitchFamily="18" charset="0"/>
                <a:cs typeface="Times New Roman" pitchFamily="18" charset="0"/>
              </a:rPr>
              <a:t>	</a:t>
            </a:r>
            <a:r>
              <a:rPr lang="uk-UA" sz="2200" b="1" i="1" dirty="0" smtClean="0">
                <a:latin typeface="Times New Roman" pitchFamily="18" charset="0"/>
                <a:cs typeface="Times New Roman" pitchFamily="18" charset="0"/>
              </a:rPr>
              <a:t>Політика </a:t>
            </a:r>
            <a:r>
              <a:rPr lang="uk-UA" sz="2200" b="1" i="1" dirty="0">
                <a:latin typeface="Times New Roman" pitchFamily="18" charset="0"/>
                <a:cs typeface="Times New Roman" pitchFamily="18" charset="0"/>
              </a:rPr>
              <a:t>зниження рівня курсу національної валюти вигідна тоді, коли в даній країні експорт переважає імпорт</a:t>
            </a:r>
            <a:r>
              <a:rPr lang="uk-UA" sz="2200" i="1" dirty="0">
                <a:latin typeface="Times New Roman" pitchFamily="18" charset="0"/>
                <a:cs typeface="Times New Roman" pitchFamily="18" charset="0"/>
              </a:rPr>
              <a:t>. </a:t>
            </a:r>
            <a:r>
              <a:rPr lang="uk-UA" sz="2200" dirty="0">
                <a:latin typeface="Times New Roman" pitchFamily="18" charset="0"/>
                <a:cs typeface="Times New Roman" pitchFamily="18" charset="0"/>
              </a:rPr>
              <a:t>У цьому разі доходи підприємств експортерів у національній валюті зростатимуть, оскільки за кожну одиницю валютної виручки підприємство отримає більше національної валюти. Прикладом такої політики у 80-ті роки була постійна девальвація японської єни від­носно американського долара. Як відомо, в ті часи у сальдо торговельного балансу між Японією і США спостерігалась істотна перевага Японії. Оскільки таке відхилення обмінного курсу від реального вело до перерозподілу фінансових ресурсів на користь Японії, США постійно вводили обмеження на ввезення японських товарів.</a:t>
            </a:r>
            <a:endParaRPr lang="ru-RU" sz="2200" dirty="0">
              <a:latin typeface="Times New Roman" pitchFamily="18" charset="0"/>
              <a:cs typeface="Times New Roman" pitchFamily="18" charset="0"/>
            </a:endParaRPr>
          </a:p>
          <a:p>
            <a:pPr algn="just"/>
            <a:r>
              <a:rPr lang="uk-UA" sz="2200" b="1" i="1" dirty="0" smtClean="0">
                <a:latin typeface="Times New Roman" pitchFamily="18" charset="0"/>
                <a:cs typeface="Times New Roman" pitchFamily="18" charset="0"/>
              </a:rPr>
              <a:t>	Політика </a:t>
            </a:r>
            <a:r>
              <a:rPr lang="uk-UA" sz="2200" b="1" i="1" dirty="0">
                <a:latin typeface="Times New Roman" pitchFamily="18" charset="0"/>
                <a:cs typeface="Times New Roman" pitchFamily="18" charset="0"/>
              </a:rPr>
              <a:t>на зростання курсу національної валюти доцільна тоді, коли переважає імпорт товарів і послуг. </a:t>
            </a:r>
            <a:r>
              <a:rPr lang="uk-UA" sz="2200" dirty="0">
                <a:latin typeface="Times New Roman" pitchFamily="18" charset="0"/>
                <a:cs typeface="Times New Roman" pitchFamily="18" charset="0"/>
              </a:rPr>
              <a:t>У цьому разі витрати імпортерів на закупівлю валюти для оплати поставок у країну зменшуватимуться. Звичайно, при цьому втрачають експортери, оскільки вони отримують менше доходів. Однак перевищення імпорту над експортом веде і до перевищення виграшу імпортерів від завищеного курсу над втратами експортерів.</a:t>
            </a:r>
            <a:endParaRPr lang="ru-RU" sz="2200" dirty="0">
              <a:latin typeface="Times New Roman" pitchFamily="18" charset="0"/>
              <a:cs typeface="Times New Roman" pitchFamily="18" charset="0"/>
            </a:endParaRPr>
          </a:p>
        </p:txBody>
      </p:sp>
    </p:spTree>
    <p:extLst>
      <p:ext uri="{BB962C8B-B14F-4D97-AF65-F5344CB8AC3E}">
        <p14:creationId xmlns:p14="http://schemas.microsoft.com/office/powerpoint/2010/main" val="29974306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7"/>
            <a:ext cx="8568952" cy="6863417"/>
          </a:xfrm>
          <a:prstGeom prst="rect">
            <a:avLst/>
          </a:prstGeom>
        </p:spPr>
        <p:txBody>
          <a:bodyPr wrap="square">
            <a:spAutoFit/>
          </a:bodyPr>
          <a:lstStyle/>
          <a:p>
            <a:pPr algn="just"/>
            <a:r>
              <a:rPr lang="uk-UA" sz="2200" b="1" i="1" dirty="0" smtClean="0">
                <a:latin typeface="Times New Roman" pitchFamily="18" charset="0"/>
                <a:cs typeface="Times New Roman" pitchFamily="18" charset="0"/>
              </a:rPr>
              <a:t>	Необхідність </a:t>
            </a:r>
            <a:r>
              <a:rPr lang="uk-UA" sz="2200" b="1" i="1" dirty="0">
                <a:latin typeface="Times New Roman" pitchFamily="18" charset="0"/>
                <a:cs typeface="Times New Roman" pitchFamily="18" charset="0"/>
              </a:rPr>
              <a:t>установлення реальних курсів валют врешті-решт привела до встановлення системи міжнародного валютного регулювання, для чого була створена спеціальна фінансова інституція — Міжнародний валютний фонд. </a:t>
            </a:r>
            <a:r>
              <a:rPr lang="uk-UA" sz="2200" dirty="0">
                <a:latin typeface="Times New Roman" pitchFamily="18" charset="0"/>
                <a:cs typeface="Times New Roman" pitchFamily="18" charset="0"/>
              </a:rPr>
              <a:t>В умовах золотовалютного стандарту особливих потреб у такому регулюванні не існувало. Можливість вільно обміняти паперові гроші на золото нада­вала такій системі достатньої стабільності. Однак відхід від золотовалютного стандарту чітко визначив проблему валютного регулювання. Першою спробою вирішення цієї проблеми стала </a:t>
            </a:r>
            <a:r>
              <a:rPr lang="uk-UA" sz="2200" dirty="0" err="1">
                <a:latin typeface="Times New Roman" pitchFamily="18" charset="0"/>
                <a:cs typeface="Times New Roman" pitchFamily="18" charset="0"/>
              </a:rPr>
              <a:t>Бреттон-Вудська</a:t>
            </a:r>
            <a:r>
              <a:rPr lang="uk-UA" sz="2200" dirty="0">
                <a:latin typeface="Times New Roman" pitchFamily="18" charset="0"/>
                <a:cs typeface="Times New Roman" pitchFamily="18" charset="0"/>
              </a:rPr>
              <a:t> валютна система, а згодом упровадження через МВФ ринкового механізму курсоутворення. </a:t>
            </a:r>
            <a:endParaRPr lang="ru-RU" sz="2200" dirty="0">
              <a:latin typeface="Times New Roman" pitchFamily="18" charset="0"/>
              <a:cs typeface="Times New Roman" pitchFamily="18" charset="0"/>
            </a:endParaRPr>
          </a:p>
          <a:p>
            <a:pPr algn="just"/>
            <a:r>
              <a:rPr lang="uk-UA" sz="2200" dirty="0" smtClean="0">
                <a:latin typeface="Times New Roman" pitchFamily="18" charset="0"/>
                <a:cs typeface="Times New Roman" pitchFamily="18" charset="0"/>
              </a:rPr>
              <a:t>	Нині </a:t>
            </a:r>
            <a:r>
              <a:rPr lang="uk-UA" sz="2200" dirty="0">
                <a:latin typeface="Times New Roman" pitchFamily="18" charset="0"/>
                <a:cs typeface="Times New Roman" pitchFamily="18" charset="0"/>
              </a:rPr>
              <a:t>створено досить надійні міжнародні та національні системи валютного регулювання. Вони дають змогу ефективно контролювати валютні курси. Разом з тим, оскільки курс національної валюти відображає стан економіки країни, вони не мають на меті утримати валютний курс за будь-яку ціну. Навпаки, це не доцільно і небезпечно. Перевага ринкового механізму якраз і полягає в тому, що він дає змогу встановити на певну дату курс валюти, максимально наближений до реального. Це, у свою чергу, ставить на міцну основу міжнародні фінансові відносини.</a:t>
            </a:r>
            <a:endParaRPr lang="ru-RU" sz="2200" dirty="0">
              <a:latin typeface="Times New Roman" pitchFamily="18" charset="0"/>
              <a:cs typeface="Times New Roman" pitchFamily="18" charset="0"/>
            </a:endParaRPr>
          </a:p>
        </p:txBody>
      </p:sp>
    </p:spTree>
    <p:extLst>
      <p:ext uri="{BB962C8B-B14F-4D97-AF65-F5344CB8AC3E}">
        <p14:creationId xmlns:p14="http://schemas.microsoft.com/office/powerpoint/2010/main" val="39577689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640960" cy="5262979"/>
          </a:xfrm>
          <a:prstGeom prst="rect">
            <a:avLst/>
          </a:prstGeom>
        </p:spPr>
        <p:txBody>
          <a:bodyPr wrap="square">
            <a:spAutoFit/>
          </a:bodyPr>
          <a:lstStyle/>
          <a:p>
            <a:pPr algn="just"/>
            <a:r>
              <a:rPr lang="uk-UA" sz="2400" b="1" dirty="0">
                <a:latin typeface="Times New Roman" pitchFamily="18" charset="0"/>
                <a:cs typeface="Times New Roman" pitchFamily="18" charset="0"/>
              </a:rPr>
              <a:t>3. Фінанси міжнародних організацій</a:t>
            </a:r>
            <a:endParaRPr lang="ru-RU"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 </a:t>
            </a:r>
            <a:endParaRPr lang="ru-RU"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Фінансова діяльність міжнародних організацій пов’язана з формуванням і використанням їх бюджету та цільових фондів. Формування доходів здійснюється насамперед за рахунок внесків країн, що входять до складу даної організації. Кошти використовуються на основі затвердженого бюджету. Розглянемо фінанси провідних міжнародних організацій — ООН та ЄС.</a:t>
            </a:r>
            <a:endParaRPr lang="ru-RU" sz="2400" dirty="0">
              <a:latin typeface="Times New Roman" pitchFamily="18" charset="0"/>
              <a:cs typeface="Times New Roman" pitchFamily="18" charset="0"/>
            </a:endParaRPr>
          </a:p>
          <a:p>
            <a:pPr algn="just"/>
            <a:r>
              <a:rPr lang="uk-UA" sz="2400" b="1" i="1" dirty="0">
                <a:latin typeface="Times New Roman" pitchFamily="18" charset="0"/>
                <a:cs typeface="Times New Roman" pitchFamily="18" charset="0"/>
              </a:rPr>
              <a:t>Організація Об’єднаних Націй</a:t>
            </a:r>
            <a:r>
              <a:rPr lang="uk-UA" sz="2400" dirty="0">
                <a:latin typeface="Times New Roman" pitchFamily="18" charset="0"/>
                <a:cs typeface="Times New Roman" pitchFamily="18" charset="0"/>
              </a:rPr>
              <a:t> була заснована наприкінці Другої світової війни з метою підтримання миру. До сфер її діяльності також входять економічні, соціальні та гуманітарні проблеми, права людини, охорона навколишнього природного середовища.</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5116434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7"/>
            <a:ext cx="8568952" cy="6740307"/>
          </a:xfrm>
          <a:prstGeom prst="rect">
            <a:avLst/>
          </a:prstGeom>
        </p:spPr>
        <p:txBody>
          <a:bodyPr wrap="square">
            <a:spAutoFit/>
          </a:bodyPr>
          <a:lstStyle/>
          <a:p>
            <a:pPr algn="just"/>
            <a:r>
              <a:rPr lang="uk-UA" sz="2400" dirty="0">
                <a:latin typeface="Times New Roman" pitchFamily="18" charset="0"/>
                <a:cs typeface="Times New Roman" pitchFamily="18" charset="0"/>
              </a:rPr>
              <a:t>Діяльність ООН здійснюється через її керівні органи та спеціалізовані організації. Так, питаннями миру і безпеки займаються департаменти операцій з підтримання миру, з питань роззброєння і регулювання озброєнь. Економічний напрям діяльності здійснюється через Конференцію з торгівлі й розвитку (ЮНКТАД), Організацію промислового розвитку (ЮНІДО), Програму розвитку (ЮНДП), Регіональні комісії (наприклад, Європейська економічна комісія) та ін. Соціальна і гуманітарна політика проводиться Дитячим фондом ООН (ЮНІСЕФ), Фондом ООН у галузі народонаселення (ЮНФПА), Всесвітньою продовольчою радою (ЮНЕП), Центром ООН з населених пунктів (</a:t>
            </a:r>
            <a:r>
              <a:rPr lang="uk-UA" sz="2400" dirty="0" err="1">
                <a:latin typeface="Times New Roman" pitchFamily="18" charset="0"/>
                <a:cs typeface="Times New Roman" pitchFamily="18" charset="0"/>
              </a:rPr>
              <a:t>Хабітат</a:t>
            </a:r>
            <a:r>
              <a:rPr lang="uk-UA" sz="2400" dirty="0">
                <a:latin typeface="Times New Roman" pitchFamily="18" charset="0"/>
                <a:cs typeface="Times New Roman" pitchFamily="18" charset="0"/>
              </a:rPr>
              <a:t>) та ін. Програма ООН з навколишнього середовища (ЮНЕП) проводить значну роботу, пов’язану із забезпеченням екологічної безпеки на планеті.</a:t>
            </a:r>
            <a:endParaRPr lang="ru-RU"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Бюджет ООН формується за рахунок внесків країн. Розмір внесків визначається залежно від рівня економічного розвитку країни. В основі розрахунків лежить норматив платежів, який залежить від обсягів ВНП даної країни.</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9164152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6"/>
            <a:ext cx="8568952" cy="5278368"/>
          </a:xfrm>
          <a:prstGeom prst="rect">
            <a:avLst/>
          </a:prstGeom>
        </p:spPr>
        <p:txBody>
          <a:bodyPr wrap="square">
            <a:spAutoFit/>
          </a:bodyPr>
          <a:lstStyle/>
          <a:p>
            <a:pPr algn="just"/>
            <a:r>
              <a:rPr lang="uk-UA" sz="2200" dirty="0" smtClean="0">
                <a:latin typeface="Times New Roman" pitchFamily="18" charset="0"/>
                <a:cs typeface="Times New Roman" pitchFamily="18" charset="0"/>
              </a:rPr>
              <a:t>	</a:t>
            </a:r>
            <a:r>
              <a:rPr lang="uk-UA" sz="2100" dirty="0" smtClean="0">
                <a:latin typeface="Times New Roman" pitchFamily="18" charset="0"/>
                <a:cs typeface="Times New Roman" pitchFamily="18" charset="0"/>
              </a:rPr>
              <a:t>За </a:t>
            </a:r>
            <a:r>
              <a:rPr lang="uk-UA" sz="2100" dirty="0">
                <a:latin typeface="Times New Roman" pitchFamily="18" charset="0"/>
                <a:cs typeface="Times New Roman" pitchFamily="18" charset="0"/>
              </a:rPr>
              <a:t>видатками бюджет ООН поділяється на дві частини: адміністративні та накладні витрати і програмні видатки. Адміністративні та накладні видатки нині становлять 38%, програмні — 62%. Поставлено завдання скоротити адміністративні витрати до 25%, що дасть змогу вивільнені кошти спрямувати на соціально-еконо­мічні програми.</a:t>
            </a:r>
            <a:endParaRPr lang="ru-RU" sz="2100" dirty="0">
              <a:latin typeface="Times New Roman" pitchFamily="18" charset="0"/>
              <a:cs typeface="Times New Roman" pitchFamily="18" charset="0"/>
            </a:endParaRPr>
          </a:p>
          <a:p>
            <a:pPr algn="just"/>
            <a:r>
              <a:rPr lang="uk-UA" sz="2100" dirty="0" smtClean="0">
                <a:latin typeface="Times New Roman" pitchFamily="18" charset="0"/>
                <a:cs typeface="Times New Roman" pitchFamily="18" charset="0"/>
              </a:rPr>
              <a:t>	Видатки </a:t>
            </a:r>
            <a:r>
              <a:rPr lang="uk-UA" sz="2100" dirty="0">
                <a:latin typeface="Times New Roman" pitchFamily="18" charset="0"/>
                <a:cs typeface="Times New Roman" pitchFamily="18" charset="0"/>
              </a:rPr>
              <a:t>бюджету ООН плануються в розрізі окремих підрозділів та організацій. При цьому також виділяються адміністративні й накладні витрати та кошториси на окремі програми, що виконуються даним підрозділом. Фінансування з бюджету ООН окремих країн здійснюється через реалізацію на їх території відповідних програм, а не у формі прямого виділення коштів. Так, в Україні реалізуються проекти за Програмою розвитку (ЮНДП), Управління Верховного комісара у справах біженців (ЮНХКР), Дитячого фонду (ЮНІСЕФ), Фонду народонаселення (ЮНФПА), Міжнародної організації праці (ІЛО), Міжнародного агентства з атомної енергії (ІАЕА).</a:t>
            </a:r>
            <a:endParaRPr lang="ru-RU" sz="2100" dirty="0">
              <a:latin typeface="Times New Roman" pitchFamily="18" charset="0"/>
              <a:cs typeface="Times New Roman" pitchFamily="18" charset="0"/>
            </a:endParaRPr>
          </a:p>
        </p:txBody>
      </p:sp>
    </p:spTree>
    <p:extLst>
      <p:ext uri="{BB962C8B-B14F-4D97-AF65-F5344CB8AC3E}">
        <p14:creationId xmlns:p14="http://schemas.microsoft.com/office/powerpoint/2010/main" val="13285916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51520" y="-633650"/>
            <a:ext cx="8640960" cy="7355860"/>
          </a:xfrm>
          <a:prstGeom prst="rect">
            <a:avLst/>
          </a:prstGeom>
        </p:spPr>
        <p:txBody>
          <a:bodyPr wrap="square">
            <a:spAutoFit/>
          </a:bodyPr>
          <a:lstStyle/>
          <a:p>
            <a:endParaRPr lang="uk-UA" dirty="0" smtClean="0"/>
          </a:p>
          <a:p>
            <a:endParaRPr lang="uk-UA" dirty="0"/>
          </a:p>
          <a:p>
            <a:endParaRPr lang="uk-UA" dirty="0" smtClean="0"/>
          </a:p>
          <a:p>
            <a:pPr algn="just"/>
            <a:r>
              <a:rPr lang="uk-UA" sz="2200" dirty="0" smtClean="0">
                <a:latin typeface="Times New Roman" panose="02020603050405020304" pitchFamily="18" charset="0"/>
                <a:cs typeface="Times New Roman" panose="02020603050405020304" pitchFamily="18" charset="0"/>
              </a:rPr>
              <a:t>	З </a:t>
            </a:r>
            <a:r>
              <a:rPr lang="uk-UA" sz="2200" dirty="0">
                <a:latin typeface="Times New Roman" panose="02020603050405020304" pitchFamily="18" charset="0"/>
                <a:cs typeface="Times New Roman" panose="02020603050405020304" pitchFamily="18" charset="0"/>
              </a:rPr>
              <a:t>моменту проголошення Україною незалежності розпочався якісно новий період її діяльності в ООН, яку було визначено </a:t>
            </a:r>
            <a:r>
              <a:rPr lang="uk-UA" sz="2200" b="1" dirty="0">
                <a:latin typeface="Times New Roman" panose="02020603050405020304" pitchFamily="18" charset="0"/>
                <a:cs typeface="Times New Roman" panose="02020603050405020304" pitchFamily="18" charset="0"/>
              </a:rPr>
              <a:t>одним з пріоритетних напрямів зовнішньої політики нашої держави</a:t>
            </a:r>
            <a:r>
              <a:rPr lang="uk-UA" sz="2200" dirty="0">
                <a:latin typeface="Times New Roman" panose="02020603050405020304" pitchFamily="18" charset="0"/>
                <a:cs typeface="Times New Roman" panose="02020603050405020304" pitchFamily="18" charset="0"/>
              </a:rPr>
              <a:t>.</a:t>
            </a:r>
          </a:p>
          <a:p>
            <a:pPr algn="just"/>
            <a:r>
              <a:rPr lang="uk-UA" sz="2200" dirty="0" smtClean="0">
                <a:latin typeface="Times New Roman" panose="02020603050405020304" pitchFamily="18" charset="0"/>
                <a:cs typeface="Times New Roman" panose="02020603050405020304" pitchFamily="18" charset="0"/>
              </a:rPr>
              <a:t>	Делегації </a:t>
            </a:r>
            <a:r>
              <a:rPr lang="uk-UA" sz="2200" dirty="0">
                <a:latin typeface="Times New Roman" panose="02020603050405020304" pitchFamily="18" charset="0"/>
                <a:cs typeface="Times New Roman" panose="02020603050405020304" pitchFamily="18" charset="0"/>
              </a:rPr>
              <a:t>на рівні Президента України брали участь у Засіданні високого рівня з огляду прогресу у здійсненні Цілей розвитку тисячоліття (2010 р.) та з 65-ї по 68-у (2010-2013 рр.) сесіях ГА ООН.</a:t>
            </a:r>
          </a:p>
          <a:p>
            <a:pPr algn="just"/>
            <a:r>
              <a:rPr lang="uk-UA" sz="2200" dirty="0">
                <a:latin typeface="Times New Roman" panose="02020603050405020304" pitchFamily="18" charset="0"/>
                <a:cs typeface="Times New Roman" panose="02020603050405020304" pitchFamily="18" charset="0"/>
              </a:rPr>
              <a:t>Генеральні секретарі ООН відвідували Україну вісім разів: У Тан (1962 р.), </a:t>
            </a:r>
            <a:r>
              <a:rPr lang="uk-UA" sz="2200" dirty="0" err="1">
                <a:latin typeface="Times New Roman" panose="02020603050405020304" pitchFamily="18" charset="0"/>
                <a:cs typeface="Times New Roman" panose="02020603050405020304" pitchFamily="18" charset="0"/>
              </a:rPr>
              <a:t>Курт</a:t>
            </a:r>
            <a:r>
              <a:rPr lang="uk-UA" sz="2200" dirty="0">
                <a:latin typeface="Times New Roman" panose="02020603050405020304" pitchFamily="18" charset="0"/>
                <a:cs typeface="Times New Roman" panose="02020603050405020304" pitchFamily="18" charset="0"/>
              </a:rPr>
              <a:t> </a:t>
            </a:r>
            <a:r>
              <a:rPr lang="uk-UA" sz="2200" dirty="0" err="1">
                <a:latin typeface="Times New Roman" panose="02020603050405020304" pitchFamily="18" charset="0"/>
                <a:cs typeface="Times New Roman" panose="02020603050405020304" pitchFamily="18" charset="0"/>
              </a:rPr>
              <a:t>Вальдхайм</a:t>
            </a:r>
            <a:r>
              <a:rPr lang="uk-UA" sz="2200" dirty="0">
                <a:latin typeface="Times New Roman" panose="02020603050405020304" pitchFamily="18" charset="0"/>
                <a:cs typeface="Times New Roman" panose="02020603050405020304" pitchFamily="18" charset="0"/>
              </a:rPr>
              <a:t> (1981 р.), Перес де </a:t>
            </a:r>
            <a:r>
              <a:rPr lang="uk-UA" sz="2200" dirty="0" err="1">
                <a:latin typeface="Times New Roman" panose="02020603050405020304" pitchFamily="18" charset="0"/>
                <a:cs typeface="Times New Roman" panose="02020603050405020304" pitchFamily="18" charset="0"/>
              </a:rPr>
              <a:t>Куельяр</a:t>
            </a:r>
            <a:r>
              <a:rPr lang="uk-UA" sz="2200" dirty="0">
                <a:latin typeface="Times New Roman" panose="02020603050405020304" pitchFamily="18" charset="0"/>
                <a:cs typeface="Times New Roman" panose="02020603050405020304" pitchFamily="18" charset="0"/>
              </a:rPr>
              <a:t> (1987 р.), Бутрос Бутрос-Галі (1993 р.), Кофі Аннан (2002 р.), </a:t>
            </a:r>
            <a:r>
              <a:rPr lang="uk-UA" sz="2200" dirty="0" err="1">
                <a:latin typeface="Times New Roman" panose="02020603050405020304" pitchFamily="18" charset="0"/>
                <a:cs typeface="Times New Roman" panose="02020603050405020304" pitchFamily="18" charset="0"/>
              </a:rPr>
              <a:t>Бан</a:t>
            </a:r>
            <a:r>
              <a:rPr lang="uk-UA" sz="2200" dirty="0">
                <a:latin typeface="Times New Roman" panose="02020603050405020304" pitchFamily="18" charset="0"/>
                <a:cs typeface="Times New Roman" panose="02020603050405020304" pitchFamily="18" charset="0"/>
              </a:rPr>
              <a:t> </a:t>
            </a:r>
            <a:r>
              <a:rPr lang="uk-UA" sz="2200" dirty="0" err="1">
                <a:latin typeface="Times New Roman" panose="02020603050405020304" pitchFamily="18" charset="0"/>
                <a:cs typeface="Times New Roman" panose="02020603050405020304" pitchFamily="18" charset="0"/>
              </a:rPr>
              <a:t>Кі-мун</a:t>
            </a:r>
            <a:r>
              <a:rPr lang="uk-UA" sz="2200" dirty="0">
                <a:latin typeface="Times New Roman" panose="02020603050405020304" pitchFamily="18" charset="0"/>
                <a:cs typeface="Times New Roman" panose="02020603050405020304" pitchFamily="18" charset="0"/>
              </a:rPr>
              <a:t> (2011, 2014, 2015 рр.).</a:t>
            </a:r>
          </a:p>
          <a:p>
            <a:pPr algn="just"/>
            <a:r>
              <a:rPr lang="uk-UA" sz="2200" dirty="0" smtClean="0">
                <a:latin typeface="Times New Roman" panose="02020603050405020304" pitchFamily="18" charset="0"/>
                <a:cs typeface="Times New Roman" panose="02020603050405020304" pitchFamily="18" charset="0"/>
              </a:rPr>
              <a:t>	Наша </a:t>
            </a:r>
            <a:r>
              <a:rPr lang="uk-UA" sz="2200" dirty="0">
                <a:latin typeface="Times New Roman" panose="02020603050405020304" pitchFamily="18" charset="0"/>
                <a:cs typeface="Times New Roman" panose="02020603050405020304" pitchFamily="18" charset="0"/>
              </a:rPr>
              <a:t>держава надає виключного значення питанню зміцнення ООН як центру багатосторонніх зусиль у вирішенні складних та комплексних викликів. Україна виходить із необхідності належної реалізації Декларації тисячоліття ООН (2000 р.) та Підсумкового документа Всесвітнього саміту 2005 р., подальшого реформування ООН, підвищення ефективності її діяльності, забезпечення реформи РБ ООН, посилення ролі ГА ООН як найбільш представницького політичного органу світу.</a:t>
            </a:r>
          </a:p>
        </p:txBody>
      </p:sp>
    </p:spTree>
    <p:extLst>
      <p:ext uri="{BB962C8B-B14F-4D97-AF65-F5344CB8AC3E}">
        <p14:creationId xmlns:p14="http://schemas.microsoft.com/office/powerpoint/2010/main" val="507929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7"/>
            <a:ext cx="8640960" cy="6817251"/>
          </a:xfrm>
          <a:prstGeom prst="rect">
            <a:avLst/>
          </a:prstGeom>
        </p:spPr>
        <p:txBody>
          <a:bodyPr wrap="square">
            <a:spAutoFit/>
          </a:bodyPr>
          <a:lstStyle/>
          <a:p>
            <a:pPr algn="just"/>
            <a:r>
              <a:rPr lang="uk-UA" sz="2300" b="1" i="1" dirty="0" smtClean="0">
                <a:latin typeface="Times New Roman" pitchFamily="18" charset="0"/>
                <a:cs typeface="Times New Roman" pitchFamily="18" charset="0"/>
              </a:rPr>
              <a:t>	Міжнародні </a:t>
            </a:r>
            <a:r>
              <a:rPr lang="uk-UA" sz="2300" b="1" i="1" dirty="0">
                <a:latin typeface="Times New Roman" pitchFamily="18" charset="0"/>
                <a:cs typeface="Times New Roman" pitchFamily="18" charset="0"/>
              </a:rPr>
              <a:t>фінанси — це сукупність обмінно-перерозподільних відносин, що виникають у зв’язку з рухом вартості між окремими країнами та у процесі формування і використання на світовому та регіональному рівнях централізованих грошових фондів.</a:t>
            </a:r>
            <a:endParaRPr lang="ru-RU" sz="2300" dirty="0">
              <a:latin typeface="Times New Roman" pitchFamily="18" charset="0"/>
              <a:cs typeface="Times New Roman" pitchFamily="18" charset="0"/>
            </a:endParaRPr>
          </a:p>
          <a:p>
            <a:pPr algn="just"/>
            <a:r>
              <a:rPr lang="uk-UA" sz="2300" b="1" i="1" dirty="0" smtClean="0">
                <a:latin typeface="Times New Roman" pitchFamily="18" charset="0"/>
                <a:cs typeface="Times New Roman" pitchFamily="18" charset="0"/>
              </a:rPr>
              <a:t>	Відносини </a:t>
            </a:r>
            <a:r>
              <a:rPr lang="uk-UA" sz="2300" b="1" i="1" dirty="0">
                <a:latin typeface="Times New Roman" pitchFamily="18" charset="0"/>
                <a:cs typeface="Times New Roman" pitchFamily="18" charset="0"/>
              </a:rPr>
              <a:t>обміну</a:t>
            </a:r>
            <a:r>
              <a:rPr lang="uk-UA" sz="2300" i="1" dirty="0">
                <a:latin typeface="Times New Roman" pitchFamily="18" charset="0"/>
                <a:cs typeface="Times New Roman" pitchFamily="18" charset="0"/>
              </a:rPr>
              <a:t> пов’язані з міжнародною торгівлею. Вони характеризують валютні надходження та валютні платежі, які відображаються у торговельному балансі, стан якого характеризує </a:t>
            </a:r>
            <a:r>
              <a:rPr lang="uk-UA" sz="2300" i="1" dirty="0" err="1">
                <a:latin typeface="Times New Roman" pitchFamily="18" charset="0"/>
                <a:cs typeface="Times New Roman" pitchFamily="18" charset="0"/>
              </a:rPr>
              <a:t>взаємоув’язку</a:t>
            </a:r>
            <a:r>
              <a:rPr lang="uk-UA" sz="2300" i="1" dirty="0">
                <a:latin typeface="Times New Roman" pitchFamily="18" charset="0"/>
                <a:cs typeface="Times New Roman" pitchFamily="18" charset="0"/>
              </a:rPr>
              <a:t> міжнародних грошових потоків. Позитивне сальдо відображає перевищення надходжень над платежами, що є передумовою забезпечення стабільності національної валюти, і навпаки.</a:t>
            </a:r>
            <a:endParaRPr lang="ru-RU" sz="2300" dirty="0">
              <a:latin typeface="Times New Roman" pitchFamily="18" charset="0"/>
              <a:cs typeface="Times New Roman" pitchFamily="18" charset="0"/>
            </a:endParaRPr>
          </a:p>
          <a:p>
            <a:pPr algn="just"/>
            <a:r>
              <a:rPr lang="uk-UA" sz="2300" b="1" i="1" dirty="0" smtClean="0">
                <a:latin typeface="Times New Roman" pitchFamily="18" charset="0"/>
                <a:cs typeface="Times New Roman" pitchFamily="18" charset="0"/>
              </a:rPr>
              <a:t>	Відносини </a:t>
            </a:r>
            <a:r>
              <a:rPr lang="uk-UA" sz="2300" b="1" i="1" dirty="0">
                <a:latin typeface="Times New Roman" pitchFamily="18" charset="0"/>
                <a:cs typeface="Times New Roman" pitchFamily="18" charset="0"/>
              </a:rPr>
              <a:t>перерозподілу</a:t>
            </a:r>
            <a:r>
              <a:rPr lang="uk-UA" sz="2300" i="1" dirty="0">
                <a:latin typeface="Times New Roman" pitchFamily="18" charset="0"/>
                <a:cs typeface="Times New Roman" pitchFamily="18" charset="0"/>
              </a:rPr>
              <a:t> виникають у процесі формування і використання централізованих грошових фондів світових та регіональних міжнародних організацій і фінансових інституцій. При цьому існують країни-донори, у яких переважають внески до відповідних фондів, та країни-реципієнти, які отримують у різних формах фінансову допомогу за рахунок коштів централізованих фондів.</a:t>
            </a:r>
            <a:endParaRPr lang="ru-RU" sz="2300" dirty="0">
              <a:latin typeface="Times New Roman" pitchFamily="18" charset="0"/>
              <a:cs typeface="Times New Roman" pitchFamily="18" charset="0"/>
            </a:endParaRPr>
          </a:p>
        </p:txBody>
      </p:sp>
    </p:spTree>
    <p:extLst>
      <p:ext uri="{BB962C8B-B14F-4D97-AF65-F5344CB8AC3E}">
        <p14:creationId xmlns:p14="http://schemas.microsoft.com/office/powerpoint/2010/main" val="10649775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326148"/>
            <a:ext cx="8712968" cy="8186857"/>
          </a:xfrm>
          <a:prstGeom prst="rect">
            <a:avLst/>
          </a:prstGeom>
        </p:spPr>
        <p:txBody>
          <a:bodyPr wrap="square">
            <a:spAutoFit/>
          </a:bodyPr>
          <a:lstStyle/>
          <a:p>
            <a:endParaRPr lang="uk-UA" dirty="0" smtClean="0">
              <a:solidFill>
                <a:srgbClr val="333333"/>
              </a:solidFill>
              <a:latin typeface="Helvetica Neue"/>
            </a:endParaRPr>
          </a:p>
          <a:p>
            <a:endParaRPr lang="uk-UA" dirty="0">
              <a:solidFill>
                <a:srgbClr val="333333"/>
              </a:solidFill>
              <a:latin typeface="Helvetica Neue"/>
            </a:endParaRPr>
          </a:p>
          <a:p>
            <a:endParaRPr lang="uk-UA" dirty="0" smtClean="0">
              <a:solidFill>
                <a:srgbClr val="333333"/>
              </a:solidFill>
              <a:latin typeface="Helvetica Neue"/>
            </a:endParaRPr>
          </a:p>
          <a:p>
            <a:endParaRPr lang="uk-UA" dirty="0">
              <a:solidFill>
                <a:srgbClr val="333333"/>
              </a:solidFill>
              <a:latin typeface="Helvetica Neue"/>
            </a:endParaRPr>
          </a:p>
          <a:p>
            <a:endParaRPr lang="uk-UA" dirty="0" smtClean="0">
              <a:solidFill>
                <a:srgbClr val="333333"/>
              </a:solidFill>
              <a:latin typeface="Helvetica Neue"/>
            </a:endParaRPr>
          </a:p>
          <a:p>
            <a:endParaRPr lang="uk-UA" dirty="0">
              <a:solidFill>
                <a:srgbClr val="333333"/>
              </a:solidFill>
              <a:latin typeface="Helvetica Neue"/>
            </a:endParaRPr>
          </a:p>
          <a:p>
            <a:pPr algn="just"/>
            <a:r>
              <a:rPr lang="uk-UA" sz="2200" dirty="0" smtClean="0">
                <a:solidFill>
                  <a:srgbClr val="333333"/>
                </a:solidFill>
                <a:latin typeface="Times New Roman" panose="02020603050405020304" pitchFamily="18" charset="0"/>
                <a:cs typeface="Times New Roman" panose="02020603050405020304" pitchFamily="18" charset="0"/>
              </a:rPr>
              <a:t>	Попри </a:t>
            </a:r>
            <a:r>
              <a:rPr lang="uk-UA" sz="2200" dirty="0">
                <a:solidFill>
                  <a:srgbClr val="333333"/>
                </a:solidFill>
                <a:latin typeface="Times New Roman" panose="02020603050405020304" pitchFamily="18" charset="0"/>
                <a:cs typeface="Times New Roman" panose="02020603050405020304" pitchFamily="18" charset="0"/>
              </a:rPr>
              <a:t>триваючу агресію з боку РФ, Україна приділяє особливу увагу діяльності ООН з підтримання міжнародного миру та безпеки, розглядаючи участь у ній як важливий чинник своєї зовнішньої політики. За понад 20 років своєї миротворчої діяльності Україна взяла участь у більш ніж 20 місіях ООН – від Гватемали до Тимору-</a:t>
            </a:r>
            <a:r>
              <a:rPr lang="uk-UA" sz="2200" dirty="0" err="1">
                <a:solidFill>
                  <a:srgbClr val="333333"/>
                </a:solidFill>
                <a:latin typeface="Times New Roman" panose="02020603050405020304" pitchFamily="18" charset="0"/>
                <a:cs typeface="Times New Roman" panose="02020603050405020304" pitchFamily="18" charset="0"/>
              </a:rPr>
              <a:t>Леште</a:t>
            </a:r>
            <a:r>
              <a:rPr lang="uk-UA" sz="2200" dirty="0">
                <a:solidFill>
                  <a:srgbClr val="333333"/>
                </a:solidFill>
                <a:latin typeface="Times New Roman" panose="02020603050405020304" pitchFamily="18" charset="0"/>
                <a:cs typeface="Times New Roman" panose="02020603050405020304" pitchFamily="18" charset="0"/>
              </a:rPr>
              <a:t>, від Хорватії до Мозамбіку, надавши ООН понад 34 тис. військовослужбовців і поліцейських. У 2015 р. понад 500 військовослужбовців Збройних Сил України та співробітників органів внутрішніх справ України беруть участь у 7 миротворчих операціях ООН (у ДРК, на Кіпрі, у Косово, Кот-д’Івуарі, Ліберії, Судані та Південному Судані). Наша держава надає ООН 50% від загальної кількості бойових вертольотів, що беруть участь в місіях Організації. </a:t>
            </a:r>
            <a:r>
              <a:rPr lang="uk-UA" sz="2200" i="1" dirty="0">
                <a:solidFill>
                  <a:srgbClr val="333333"/>
                </a:solidFill>
                <a:latin typeface="Times New Roman" panose="02020603050405020304" pitchFamily="18" charset="0"/>
                <a:cs typeface="Times New Roman" panose="02020603050405020304" pitchFamily="18" charset="0"/>
              </a:rPr>
              <a:t> </a:t>
            </a:r>
            <a:endParaRPr lang="uk-UA" sz="2200" dirty="0">
              <a:solidFill>
                <a:srgbClr val="333333"/>
              </a:solidFill>
              <a:latin typeface="Times New Roman" panose="02020603050405020304" pitchFamily="18" charset="0"/>
              <a:cs typeface="Times New Roman" panose="02020603050405020304" pitchFamily="18" charset="0"/>
            </a:endParaRPr>
          </a:p>
          <a:p>
            <a:pPr algn="just"/>
            <a:r>
              <a:rPr lang="uk-UA" sz="2200" dirty="0">
                <a:solidFill>
                  <a:srgbClr val="333333"/>
                </a:solidFill>
                <a:latin typeface="Times New Roman" panose="02020603050405020304" pitchFamily="18" charset="0"/>
                <a:cs typeface="Times New Roman" panose="02020603050405020304" pitchFamily="18" charset="0"/>
              </a:rPr>
              <a:t>Враховуючи, що Україна робить помітний внесок у діяльність ООН з підтримання міжнародного миру та безпеки, наша країна висунула свою кандидатуру до складу непостійних членів РБ ООН на період 2016-2017 рр. на виборах, які відбудуться в Нью-Йорку 15 жовтня 2015 </a:t>
            </a:r>
            <a:r>
              <a:rPr lang="uk-UA" sz="2200" dirty="0" smtClean="0">
                <a:solidFill>
                  <a:srgbClr val="333333"/>
                </a:solidFill>
                <a:latin typeface="Times New Roman" panose="02020603050405020304" pitchFamily="18" charset="0"/>
                <a:cs typeface="Times New Roman" panose="02020603050405020304" pitchFamily="18" charset="0"/>
              </a:rPr>
              <a:t>р. </a:t>
            </a:r>
            <a:r>
              <a:rPr lang="uk-UA" sz="2200" i="1" dirty="0" smtClean="0">
                <a:solidFill>
                  <a:srgbClr val="333333"/>
                </a:solidFill>
                <a:latin typeface="Times New Roman" panose="02020603050405020304" pitchFamily="18" charset="0"/>
                <a:cs typeface="Times New Roman" panose="02020603050405020304" pitchFamily="18" charset="0"/>
              </a:rPr>
              <a:t>Будучи </a:t>
            </a:r>
            <a:r>
              <a:rPr lang="uk-UA" sz="2200" i="1" dirty="0">
                <a:solidFill>
                  <a:srgbClr val="333333"/>
                </a:solidFill>
                <a:latin typeface="Times New Roman" panose="02020603050405020304" pitchFamily="18" charset="0"/>
                <a:cs typeface="Times New Roman" panose="02020603050405020304" pitchFamily="18" charset="0"/>
              </a:rPr>
              <a:t>учасником усіх міжнародних конвенцій і протоколів, що регулюють боротьбу з тероризмом, Україна бере активну участь у діяльності ООН на </a:t>
            </a:r>
            <a:r>
              <a:rPr lang="uk-UA" sz="2200" i="1" dirty="0" err="1">
                <a:solidFill>
                  <a:srgbClr val="333333"/>
                </a:solidFill>
                <a:latin typeface="Times New Roman" panose="02020603050405020304" pitchFamily="18" charset="0"/>
                <a:cs typeface="Times New Roman" panose="02020603050405020304" pitchFamily="18" charset="0"/>
              </a:rPr>
              <a:t>контртерористичному</a:t>
            </a:r>
            <a:r>
              <a:rPr lang="uk-UA" sz="2200" i="1" dirty="0">
                <a:solidFill>
                  <a:srgbClr val="333333"/>
                </a:solidFill>
                <a:latin typeface="Times New Roman" panose="02020603050405020304" pitchFamily="18" charset="0"/>
                <a:cs typeface="Times New Roman" panose="02020603050405020304" pitchFamily="18" charset="0"/>
              </a:rPr>
              <a:t> напрямку.</a:t>
            </a:r>
            <a:endParaRPr lang="uk-UA" sz="2200" b="0" i="1" dirty="0">
              <a:solidFill>
                <a:srgbClr val="333333"/>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48337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2572643"/>
            <a:ext cx="8784976" cy="8956298"/>
          </a:xfrm>
          <a:prstGeom prst="rect">
            <a:avLst/>
          </a:prstGeom>
        </p:spPr>
        <p:txBody>
          <a:bodyPr wrap="square">
            <a:spAutoFit/>
          </a:bodyPr>
          <a:lstStyle/>
          <a:p>
            <a:endParaRPr lang="uk-UA" dirty="0" smtClean="0"/>
          </a:p>
          <a:p>
            <a:endParaRPr lang="uk-UA" dirty="0"/>
          </a:p>
          <a:p>
            <a:endParaRPr lang="uk-UA" dirty="0" smtClean="0"/>
          </a:p>
          <a:p>
            <a:endParaRPr lang="uk-UA" dirty="0"/>
          </a:p>
          <a:p>
            <a:endParaRPr lang="uk-UA" dirty="0" smtClean="0"/>
          </a:p>
          <a:p>
            <a:endParaRPr lang="uk-UA" dirty="0"/>
          </a:p>
          <a:p>
            <a:endParaRPr lang="uk-UA" dirty="0" smtClean="0"/>
          </a:p>
          <a:p>
            <a:endParaRPr lang="uk-UA" dirty="0"/>
          </a:p>
          <a:p>
            <a:endParaRPr lang="uk-UA" dirty="0" smtClean="0"/>
          </a:p>
          <a:p>
            <a:endParaRPr lang="uk-UA" dirty="0"/>
          </a:p>
          <a:p>
            <a:pPr algn="just"/>
            <a:r>
              <a:rPr lang="uk-UA" dirty="0" smtClean="0"/>
              <a:t>	</a:t>
            </a:r>
            <a:r>
              <a:rPr lang="uk-UA" dirty="0" smtClean="0">
                <a:latin typeface="Times New Roman" panose="02020603050405020304" pitchFamily="18" charset="0"/>
                <a:cs typeface="Times New Roman" panose="02020603050405020304" pitchFamily="18" charset="0"/>
              </a:rPr>
              <a:t>Наша </a:t>
            </a:r>
            <a:r>
              <a:rPr lang="uk-UA" dirty="0">
                <a:latin typeface="Times New Roman" panose="02020603050405020304" pitchFamily="18" charset="0"/>
                <a:cs typeface="Times New Roman" panose="02020603050405020304" pitchFamily="18" charset="0"/>
              </a:rPr>
              <a:t>країна отримує значну технічну, консультативну та фінансову допомогу спеціалізованих установ ООН, її фондів та програм, зокрема, у сферах демократичного врядування, подолання бідності, досягнення національних Цілей розвитку тисячоліття, підтримки державного управління, боротьби з ВІЛ/СНІД та іншими важкими хворобами, захисту довкілля. У 2011 р. підписано Рамкову програму партнерства Уряду України - ООН на 2012-2016 рр. (понад 133 млн. </a:t>
            </a:r>
            <a:r>
              <a:rPr lang="uk-UA" dirty="0" err="1">
                <a:latin typeface="Times New Roman" panose="02020603050405020304" pitchFamily="18" charset="0"/>
                <a:cs typeface="Times New Roman" panose="02020603050405020304" pitchFamily="18" charset="0"/>
              </a:rPr>
              <a:t>дол</a:t>
            </a:r>
            <a:r>
              <a:rPr lang="uk-UA" dirty="0">
                <a:latin typeface="Times New Roman" panose="02020603050405020304" pitchFamily="18" charset="0"/>
                <a:cs typeface="Times New Roman" panose="02020603050405020304" pitchFamily="18" charset="0"/>
              </a:rPr>
              <a:t>. США); схвалені програми співпраці України з ПРООН (на 2012-2016 рр.), Дитячим фондом ООН ЮНІСЕФ (на 2012-2016 рр., загальний бюджет - понад 22 млн. </a:t>
            </a:r>
            <a:r>
              <a:rPr lang="uk-UA" dirty="0" err="1">
                <a:latin typeface="Times New Roman" panose="02020603050405020304" pitchFamily="18" charset="0"/>
                <a:cs typeface="Times New Roman" panose="02020603050405020304" pitchFamily="18" charset="0"/>
              </a:rPr>
              <a:t>дол</a:t>
            </a:r>
            <a:r>
              <a:rPr lang="uk-UA" dirty="0">
                <a:latin typeface="Times New Roman" panose="02020603050405020304" pitchFamily="18" charset="0"/>
                <a:cs typeface="Times New Roman" panose="02020603050405020304" pitchFamily="18" charset="0"/>
              </a:rPr>
              <a:t>. США) та Фондом ООН з народонаселення ЮНФПА (на 2012-2016 рр., загальний бюджет – 6,5 млн. </a:t>
            </a:r>
            <a:r>
              <a:rPr lang="uk-UA" dirty="0" err="1">
                <a:latin typeface="Times New Roman" panose="02020603050405020304" pitchFamily="18" charset="0"/>
                <a:cs typeface="Times New Roman" panose="02020603050405020304" pitchFamily="18" charset="0"/>
              </a:rPr>
              <a:t>дол</a:t>
            </a:r>
            <a:r>
              <a:rPr lang="uk-UA" dirty="0">
                <a:latin typeface="Times New Roman" panose="02020603050405020304" pitchFamily="18" charset="0"/>
                <a:cs typeface="Times New Roman" panose="02020603050405020304" pitchFamily="18" charset="0"/>
              </a:rPr>
              <a:t>. США).</a:t>
            </a:r>
          </a:p>
          <a:p>
            <a:pPr algn="just"/>
            <a:r>
              <a:rPr lang="uk-UA" dirty="0">
                <a:latin typeface="Times New Roman" panose="02020603050405020304" pitchFamily="18" charset="0"/>
                <a:cs typeface="Times New Roman" panose="02020603050405020304" pitchFamily="18" charset="0"/>
              </a:rPr>
              <a:t>У контексті негативних </a:t>
            </a:r>
            <a:r>
              <a:rPr lang="uk-UA" b="1" dirty="0">
                <a:latin typeface="Times New Roman" panose="02020603050405020304" pitchFamily="18" charset="0"/>
                <a:cs typeface="Times New Roman" panose="02020603050405020304" pitchFamily="18" charset="0"/>
              </a:rPr>
              <a:t>гуманітарних наслідків агресії РФ проти України</a:t>
            </a:r>
            <a:r>
              <a:rPr lang="uk-UA" dirty="0">
                <a:latin typeface="Times New Roman" panose="02020603050405020304" pitchFamily="18" charset="0"/>
                <a:cs typeface="Times New Roman" panose="02020603050405020304" pitchFamily="18" charset="0"/>
              </a:rPr>
              <a:t> та діяльності незаконних збройних формувань на сході нашої держави значно посилилася співпраця між Україною та ООН у галузі гуманітарної допомоги з боку органів оперативної діяльності системи ООН (УВКБ, УКГП, ПРООН, ВООЗ, ЮНФПА, ЮНІСЕФ та ін.). Впродовж 1 серпня – 31 грудня 2014 р. організації системи ООН реалізували в Україні Попередній план гуманітарного реагування на суму 33,3 млн. </a:t>
            </a:r>
            <a:r>
              <a:rPr lang="uk-UA" dirty="0" err="1">
                <a:latin typeface="Times New Roman" panose="02020603050405020304" pitchFamily="18" charset="0"/>
                <a:cs typeface="Times New Roman" panose="02020603050405020304" pitchFamily="18" charset="0"/>
              </a:rPr>
              <a:t>дол</a:t>
            </a:r>
            <a:r>
              <a:rPr lang="uk-UA" dirty="0">
                <a:latin typeface="Times New Roman" panose="02020603050405020304" pitchFamily="18" charset="0"/>
                <a:cs typeface="Times New Roman" panose="02020603050405020304" pitchFamily="18" charset="0"/>
              </a:rPr>
              <a:t>. США.  </a:t>
            </a:r>
          </a:p>
          <a:p>
            <a:pPr algn="just"/>
            <a:r>
              <a:rPr lang="uk-UA" dirty="0">
                <a:latin typeface="Times New Roman" panose="02020603050405020304" pitchFamily="18" charset="0"/>
                <a:cs typeface="Times New Roman" panose="02020603050405020304" pitchFamily="18" charset="0"/>
              </a:rPr>
              <a:t>Протягом 2015 р. гуманітарна допомога з боку організацій системи ООН надається в рамках </a:t>
            </a:r>
            <a:r>
              <a:rPr lang="uk-UA" b="1" dirty="0">
                <a:latin typeface="Times New Roman" panose="02020603050405020304" pitchFamily="18" charset="0"/>
                <a:cs typeface="Times New Roman" panose="02020603050405020304" pitchFamily="18" charset="0"/>
              </a:rPr>
              <a:t>Плану гуманітарного реагування ООН (ПГР)</a:t>
            </a:r>
            <a:r>
              <a:rPr lang="uk-UA" dirty="0">
                <a:latin typeface="Times New Roman" panose="02020603050405020304" pitchFamily="18" charset="0"/>
                <a:cs typeface="Times New Roman" panose="02020603050405020304" pitchFamily="18" charset="0"/>
              </a:rPr>
              <a:t> на ситуацію на сході України. Переглянутий бюджет ПГР становить 316 млн. </a:t>
            </a:r>
            <a:r>
              <a:rPr lang="uk-UA" dirty="0" err="1">
                <a:latin typeface="Times New Roman" panose="02020603050405020304" pitchFamily="18" charset="0"/>
                <a:cs typeface="Times New Roman" panose="02020603050405020304" pitchFamily="18" charset="0"/>
              </a:rPr>
              <a:t>дол</a:t>
            </a:r>
            <a:r>
              <a:rPr lang="uk-UA" dirty="0">
                <a:latin typeface="Times New Roman" panose="02020603050405020304" pitchFamily="18" charset="0"/>
                <a:cs typeface="Times New Roman" panose="02020603050405020304" pitchFamily="18" charset="0"/>
              </a:rPr>
              <a:t>. США; очікується, що впродовж 2015 р. в рамках його реалізації допомогу отримають 3.2 млн. осіб. Станом на початок вересня 2015 р., міжнародні донори внесли 112 млн. </a:t>
            </a:r>
            <a:r>
              <a:rPr lang="uk-UA" dirty="0" err="1">
                <a:latin typeface="Times New Roman" panose="02020603050405020304" pitchFamily="18" charset="0"/>
                <a:cs typeface="Times New Roman" panose="02020603050405020304" pitchFamily="18" charset="0"/>
              </a:rPr>
              <a:t>дол</a:t>
            </a:r>
            <a:r>
              <a:rPr lang="uk-UA" dirty="0">
                <a:latin typeface="Times New Roman" panose="02020603050405020304" pitchFamily="18" charset="0"/>
                <a:cs typeface="Times New Roman" panose="02020603050405020304" pitchFamily="18" charset="0"/>
              </a:rPr>
              <a:t>. США на потреби реалізації ПГР.</a:t>
            </a:r>
          </a:p>
        </p:txBody>
      </p:sp>
    </p:spTree>
    <p:extLst>
      <p:ext uri="{BB962C8B-B14F-4D97-AF65-F5344CB8AC3E}">
        <p14:creationId xmlns:p14="http://schemas.microsoft.com/office/powerpoint/2010/main" val="22686261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251520" y="-2988141"/>
            <a:ext cx="8712968" cy="9571851"/>
          </a:xfrm>
          <a:prstGeom prst="rect">
            <a:avLst/>
          </a:prstGeom>
        </p:spPr>
        <p:txBody>
          <a:bodyPr wrap="square">
            <a:spAutoFit/>
          </a:bodyPr>
          <a:lstStyle/>
          <a:p>
            <a:endParaRPr lang="uk-UA" dirty="0" smtClean="0"/>
          </a:p>
          <a:p>
            <a:endParaRPr lang="uk-UA" dirty="0"/>
          </a:p>
          <a:p>
            <a:endParaRPr lang="uk-UA" dirty="0" smtClean="0"/>
          </a:p>
          <a:p>
            <a:endParaRPr lang="uk-UA" dirty="0"/>
          </a:p>
          <a:p>
            <a:endParaRPr lang="uk-UA" dirty="0" smtClean="0"/>
          </a:p>
          <a:p>
            <a:endParaRPr lang="uk-UA" dirty="0"/>
          </a:p>
          <a:p>
            <a:endParaRPr lang="uk-UA" dirty="0" smtClean="0"/>
          </a:p>
          <a:p>
            <a:endParaRPr lang="uk-UA" dirty="0"/>
          </a:p>
          <a:p>
            <a:endParaRPr lang="uk-UA" dirty="0" smtClean="0"/>
          </a:p>
          <a:p>
            <a:endParaRPr lang="uk-UA" dirty="0"/>
          </a:p>
          <a:p>
            <a:endParaRPr lang="uk-UA" dirty="0" smtClean="0"/>
          </a:p>
          <a:p>
            <a:endParaRPr lang="uk-UA" dirty="0"/>
          </a:p>
          <a:p>
            <a:pPr algn="just"/>
            <a:r>
              <a:rPr lang="uk-UA" sz="2000" dirty="0" smtClean="0">
                <a:latin typeface="Times New Roman" panose="02020603050405020304" pitchFamily="18" charset="0"/>
                <a:cs typeface="Times New Roman" panose="02020603050405020304" pitchFamily="18" charset="0"/>
              </a:rPr>
              <a:t>	</a:t>
            </a:r>
            <a:r>
              <a:rPr lang="uk-UA" sz="2000" b="1" i="1" dirty="0" smtClean="0">
                <a:latin typeface="Times New Roman" panose="02020603050405020304" pitchFamily="18" charset="0"/>
                <a:cs typeface="Times New Roman" panose="02020603050405020304" pitchFamily="18" charset="0"/>
              </a:rPr>
              <a:t>Ініціатива </a:t>
            </a:r>
            <a:r>
              <a:rPr lang="uk-UA" sz="2000" b="1" i="1" dirty="0">
                <a:latin typeface="Times New Roman" panose="02020603050405020304" pitchFamily="18" charset="0"/>
                <a:cs typeface="Times New Roman" panose="02020603050405020304" pitchFamily="18" charset="0"/>
              </a:rPr>
              <a:t>“Діти миру”: </a:t>
            </a:r>
            <a:r>
              <a:rPr lang="uk-UA" sz="2000" dirty="0">
                <a:latin typeface="Times New Roman" panose="02020603050405020304" pitchFamily="18" charset="0"/>
                <a:cs typeface="Times New Roman" panose="02020603050405020304" pitchFamily="18" charset="0"/>
              </a:rPr>
              <a:t>Європейський Союз надає 800 тисяч євро для підтримки освітніх програм дітей на сході України</a:t>
            </a:r>
          </a:p>
          <a:p>
            <a:pPr algn="just"/>
            <a:r>
              <a:rPr lang="uk-UA" sz="2000" dirty="0">
                <a:latin typeface="Times New Roman" panose="02020603050405020304" pitchFamily="18" charset="0"/>
                <a:cs typeface="Times New Roman" panose="02020603050405020304" pitchFamily="18" charset="0"/>
              </a:rPr>
              <a:t>Брюссель/Київ, 18 листопада 2015 – </a:t>
            </a:r>
            <a:r>
              <a:rPr lang="uk-UA" sz="2000" b="1" dirty="0">
                <a:latin typeface="Times New Roman" panose="02020603050405020304" pitchFamily="18" charset="0"/>
                <a:cs typeface="Times New Roman" panose="02020603050405020304" pitchFamily="18" charset="0"/>
              </a:rPr>
              <a:t>Європейський Союз (ЄС) та Дитячий фонд ООН (ЮНІСЕФ) </a:t>
            </a:r>
            <a:r>
              <a:rPr lang="uk-UA" sz="2000" dirty="0">
                <a:latin typeface="Times New Roman" panose="02020603050405020304" pitchFamily="18" charset="0"/>
                <a:cs typeface="Times New Roman" panose="02020603050405020304" pitchFamily="18" charset="0"/>
              </a:rPr>
              <a:t>в Україні розпочинають новий проект «Діти миру», метою якого є надання психосоціальної допомоги дітям на сході України та забезпечення їх участі в освітніх програмах. Проект буде реалізовуватись у Донецькій, Луганській, Харківській, Дніпропетровській та Запорізькій областях.</a:t>
            </a:r>
          </a:p>
          <a:p>
            <a:pPr algn="just"/>
            <a:r>
              <a:rPr lang="uk-UA" sz="2000" dirty="0" smtClean="0">
                <a:latin typeface="Times New Roman" panose="02020603050405020304" pitchFamily="18" charset="0"/>
                <a:cs typeface="Times New Roman" panose="02020603050405020304" pitchFamily="18" charset="0"/>
              </a:rPr>
              <a:t>ЮНІСЕФ </a:t>
            </a:r>
            <a:r>
              <a:rPr lang="uk-UA" sz="2000" dirty="0">
                <a:latin typeface="Times New Roman" panose="02020603050405020304" pitchFamily="18" charset="0"/>
                <a:cs typeface="Times New Roman" panose="02020603050405020304" pitchFamily="18" charset="0"/>
              </a:rPr>
              <a:t>разом із партнерами сприятимуть соціальній та психологічній адаптації дітей та підлітків, які постраждали від конфлікту, та створенню відповідних умов у громадах та навчальних закладах. Крім того, 5 000 шкільних психологів, вчителів, соціальних робітників та волонтерів будуть навчені розрізняти, виявляти та надавати психологічну допомогу дітям.</a:t>
            </a:r>
          </a:p>
          <a:p>
            <a:pPr algn="just"/>
            <a:r>
              <a:rPr lang="uk-UA" sz="2000" dirty="0" smtClean="0">
                <a:latin typeface="Times New Roman" panose="02020603050405020304" pitchFamily="18" charset="0"/>
                <a:cs typeface="Times New Roman" panose="02020603050405020304" pitchFamily="18" charset="0"/>
              </a:rPr>
              <a:t>Загалом </a:t>
            </a:r>
            <a:r>
              <a:rPr lang="uk-UA" sz="2000" dirty="0">
                <a:latin typeface="Times New Roman" panose="02020603050405020304" pitchFamily="18" charset="0"/>
                <a:cs typeface="Times New Roman" panose="02020603050405020304" pitchFamily="18" charset="0"/>
              </a:rPr>
              <a:t>більше 50 000 дітей візьмуть участь у проекті, на який Служба Європейської Комісії з гуманітарної допомоги та громадянського захисту (ЕСНО) виділила 800 тисяч євро. Ця сума є частиною загального фінансування у розмірі 11 мільйонів євро, яку ЄС виділив цього року на освітні проекти у зонах конфлікту для ініціативи «Діти Миру».</a:t>
            </a:r>
          </a:p>
          <a:p>
            <a:pPr algn="just"/>
            <a:endParaRPr lang="uk-UA" sz="2000" dirty="0">
              <a:latin typeface="Times New Roman" panose="02020603050405020304" pitchFamily="18" charset="0"/>
              <a:cs typeface="Times New Roman" panose="02020603050405020304" pitchFamily="18" charset="0"/>
            </a:endParaRPr>
          </a:p>
          <a:p>
            <a:pPr algn="just"/>
            <a:endParaRPr lang="uk-UA"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25822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79653"/>
            <a:ext cx="8640960" cy="4985980"/>
          </a:xfrm>
          <a:prstGeom prst="rect">
            <a:avLst/>
          </a:prstGeom>
        </p:spPr>
        <p:txBody>
          <a:bodyPr wrap="square">
            <a:spAutoFit/>
          </a:bodyPr>
          <a:lstStyle/>
          <a:p>
            <a:endParaRPr lang="uk-UA" dirty="0" smtClean="0"/>
          </a:p>
          <a:p>
            <a:pPr algn="just"/>
            <a:r>
              <a:rPr lang="uk-UA" dirty="0"/>
              <a:t>	</a:t>
            </a:r>
            <a:r>
              <a:rPr lang="uk-UA" sz="2000" dirty="0" smtClean="0">
                <a:latin typeface="Times New Roman" panose="02020603050405020304" pitchFamily="18" charset="0"/>
                <a:cs typeface="Times New Roman" panose="02020603050405020304" pitchFamily="18" charset="0"/>
              </a:rPr>
              <a:t>Ініціатива </a:t>
            </a:r>
            <a:r>
              <a:rPr lang="uk-UA" sz="2000" dirty="0">
                <a:latin typeface="Times New Roman" panose="02020603050405020304" pitchFamily="18" charset="0"/>
                <a:cs typeface="Times New Roman" panose="02020603050405020304" pitchFamily="18" charset="0"/>
              </a:rPr>
              <a:t>ЄС «Діти миру» надає підтримку гуманітарному сектору, який потребує значного фінансування, а саме – сектору освіти. З 2012 року, коли ця ініціатива була започаткована, щорічно надаються кошти на гуманітарні проекти для дітей у зонах конфлікту, а саме надання їм можливості ходити до школи, де вони можуть навчатися у спокійному середовищі і отримувати психологічну підтримку, щоб подолати свої травми.</a:t>
            </a:r>
          </a:p>
          <a:p>
            <a:pPr algn="just"/>
            <a:endParaRPr lang="uk-UA" sz="2000" dirty="0">
              <a:latin typeface="Times New Roman" panose="02020603050405020304" pitchFamily="18" charset="0"/>
              <a:cs typeface="Times New Roman" panose="02020603050405020304" pitchFamily="18" charset="0"/>
            </a:endParaRPr>
          </a:p>
          <a:p>
            <a:pPr algn="just"/>
            <a:r>
              <a:rPr lang="uk-UA" sz="2000" dirty="0">
                <a:latin typeface="Times New Roman" panose="02020603050405020304" pitchFamily="18" charset="0"/>
                <a:cs typeface="Times New Roman" panose="02020603050405020304" pitchFamily="18" charset="0"/>
              </a:rPr>
              <a:t>У 2012 році було виділено 2 мільйони євро на проект «Діти Миру» і кожного року фінансування збільшувалось. Наразі, Європейський Союз виділив 23 мільйони євро. Близько 263 тисяч хлопчиків та дівчат з 19 країн вже отримали користь від цієї ініціативи. До кінця 2015 року, більш ніж 1,5 мільйони дітей в 26 країнах отримають допомогу. Планується і надалі розширювати цю ініціативи та виділити 4% від загального бюджету гуманітарного фонду Європейського Союзу для допомоги у наданні освіти в кризових ситуаціях.</a:t>
            </a:r>
          </a:p>
        </p:txBody>
      </p:sp>
    </p:spTree>
    <p:extLst>
      <p:ext uri="{BB962C8B-B14F-4D97-AF65-F5344CB8AC3E}">
        <p14:creationId xmlns:p14="http://schemas.microsoft.com/office/powerpoint/2010/main" val="42945984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7"/>
            <a:ext cx="8640960" cy="6247864"/>
          </a:xfrm>
          <a:prstGeom prst="rect">
            <a:avLst/>
          </a:prstGeom>
        </p:spPr>
        <p:txBody>
          <a:bodyPr wrap="square">
            <a:spAutoFit/>
          </a:bodyPr>
          <a:lstStyle/>
          <a:p>
            <a:pPr algn="just"/>
            <a:r>
              <a:rPr lang="uk-UA" sz="2000" b="1" i="1" dirty="0" smtClean="0">
                <a:latin typeface="Times New Roman" pitchFamily="18" charset="0"/>
                <a:cs typeface="Times New Roman" pitchFamily="18" charset="0"/>
              </a:rPr>
              <a:t>	Європейський </a:t>
            </a:r>
            <a:r>
              <a:rPr lang="uk-UA" sz="2000" b="1" i="1" dirty="0">
                <a:latin typeface="Times New Roman" pitchFamily="18" charset="0"/>
                <a:cs typeface="Times New Roman" pitchFamily="18" charset="0"/>
              </a:rPr>
              <a:t>Союз</a:t>
            </a:r>
            <a:r>
              <a:rPr lang="uk-UA" sz="2000" dirty="0">
                <a:latin typeface="Times New Roman" pitchFamily="18" charset="0"/>
                <a:cs typeface="Times New Roman" pitchFamily="18" charset="0"/>
              </a:rPr>
              <a:t> бере свій початок від створеного у 1957 р. з метою економічної співпраці Європейського економічного співтовариства. Було сформовано спільний ринок капіталів, товарів і послуг, скасовано митні бар’єри, здійснено уніфікацію податкового законодавства, створено європейську валютну систему. Роз­виток інтеграційних процесів завершився проголошенням Європейського Союзу, до якого входять такі країни: Німеччина, Австрія, Данія, Бельгія, Франція, Голландія, Люксембург, Велика Британія, Швеція, Фінляндія, Португалія, Іспанія, Італія, Ірландія, Греція.</a:t>
            </a:r>
            <a:endParaRPr lang="ru-RU" sz="2000" dirty="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	</a:t>
            </a:r>
            <a:r>
              <a:rPr lang="uk-UA" sz="2000" i="1" dirty="0" smtClean="0">
                <a:latin typeface="Times New Roman" pitchFamily="18" charset="0"/>
                <a:cs typeface="Times New Roman" pitchFamily="18" charset="0"/>
              </a:rPr>
              <a:t>Бюджет </a:t>
            </a:r>
            <a:r>
              <a:rPr lang="uk-UA" sz="2000" i="1" dirty="0">
                <a:latin typeface="Times New Roman" pitchFamily="18" charset="0"/>
                <a:cs typeface="Times New Roman" pitchFamily="18" charset="0"/>
              </a:rPr>
              <a:t>ЄС формується за рахунок надходжень від країн Союзу. Усі доходи поділяються на дві групи: внески країн-членів та доходи бюджету ЄС</a:t>
            </a:r>
            <a:r>
              <a:rPr lang="uk-UA" sz="2000" dirty="0">
                <a:latin typeface="Times New Roman" pitchFamily="18" charset="0"/>
                <a:cs typeface="Times New Roman" pitchFamily="18" charset="0"/>
              </a:rPr>
              <a:t>. Внески кожної країни до бюджету визначаються залежно від рівня її економічного розвитку, який відображається у виробленому ВНП. Специфікою бюджету ЄС як ланки міжнародних фінансів є наявність власних доходів. До них належать, по-перше, мито і сільськогосподарські податки, якими обкладаються продукти, що імпортуються з країн, які не є членами Союзу. По-друге, важливе місце займає податок на додану вартість, який установлюється за єдиною для всіх країн ставкою відносно уніфікованого в усіх країнах об’єкта оподаткування (ставка податку не може перевищувати 1,4%). Установлено ліміт бюджету ЄС — він не може перевищувати 1,2</a:t>
            </a:r>
            <a:r>
              <a:rPr lang="uk-UA" sz="2000" baseline="30000" dirty="0">
                <a:latin typeface="Times New Roman" pitchFamily="18" charset="0"/>
                <a:cs typeface="Times New Roman" pitchFamily="18" charset="0"/>
              </a:rPr>
              <a:t> </a:t>
            </a:r>
            <a:r>
              <a:rPr lang="uk-UA" sz="2000" dirty="0">
                <a:latin typeface="Times New Roman" pitchFamily="18" charset="0"/>
                <a:cs typeface="Times New Roman" pitchFamily="18" charset="0"/>
              </a:rPr>
              <a:t>% загального обсягу ВНП Союзу.</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4649971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188641"/>
            <a:ext cx="8568952" cy="5262979"/>
          </a:xfrm>
          <a:prstGeom prst="rect">
            <a:avLst/>
          </a:prstGeom>
        </p:spPr>
        <p:txBody>
          <a:bodyPr wrap="square">
            <a:spAutoFit/>
          </a:bodyPr>
          <a:lstStyle/>
          <a:p>
            <a:pPr algn="just"/>
            <a:r>
              <a:rPr lang="uk-UA" sz="2400" dirty="0" smtClean="0">
                <a:latin typeface="Times New Roman" pitchFamily="18" charset="0"/>
                <a:cs typeface="Times New Roman" pitchFamily="18" charset="0"/>
              </a:rPr>
              <a:t>	</a:t>
            </a:r>
          </a:p>
          <a:p>
            <a:pPr algn="just"/>
            <a:r>
              <a:rPr lang="uk-UA" sz="2400" dirty="0">
                <a:latin typeface="Times New Roman" pitchFamily="18" charset="0"/>
                <a:cs typeface="Times New Roman" pitchFamily="18" charset="0"/>
              </a:rPr>
              <a:t>	</a:t>
            </a:r>
            <a:r>
              <a:rPr lang="uk-UA" sz="2400" b="1" i="1" dirty="0" smtClean="0">
                <a:latin typeface="Times New Roman" pitchFamily="18" charset="0"/>
                <a:cs typeface="Times New Roman" pitchFamily="18" charset="0"/>
              </a:rPr>
              <a:t>Видатки </a:t>
            </a:r>
            <a:r>
              <a:rPr lang="uk-UA" sz="2400" b="1" i="1" dirty="0">
                <a:latin typeface="Times New Roman" pitchFamily="18" charset="0"/>
                <a:cs typeface="Times New Roman" pitchFamily="18" charset="0"/>
              </a:rPr>
              <a:t>бюджету ЄС поділяються </a:t>
            </a:r>
            <a:r>
              <a:rPr lang="uk-UA" sz="2400" dirty="0">
                <a:latin typeface="Times New Roman" pitchFamily="18" charset="0"/>
                <a:cs typeface="Times New Roman" pitchFamily="18" charset="0"/>
              </a:rPr>
              <a:t>на адміністративні (</a:t>
            </a:r>
            <a:r>
              <a:rPr lang="uk-UA" sz="2400" dirty="0">
                <a:latin typeface="Times New Roman" pitchFamily="18" charset="0"/>
                <a:cs typeface="Times New Roman" pitchFamily="18" charset="0"/>
                <a:sym typeface="Symbol"/>
              </a:rPr>
              <a:t></a:t>
            </a:r>
            <a:r>
              <a:rPr lang="uk-UA" sz="2400" dirty="0">
                <a:latin typeface="Times New Roman" pitchFamily="18" charset="0"/>
                <a:cs typeface="Times New Roman" pitchFamily="18" charset="0"/>
              </a:rPr>
              <a:t> 5%) та операційні (до 95%). Операційні видатки складаються з фінансування сільського господарства (до 50%), структурних перетворень в економіці країн Союзу, наукових досліджень і освіти, зовнішньої діяльності (реструктуризація економіки країн Цент­ральної і Східної Європи та підготовка їх до вступу в ЄС, надання технічної і гуманітарної допомоги тощо).</a:t>
            </a:r>
            <a:endParaRPr lang="ru-RU"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Бюджет ЄС розробляється Європейською комісією і затверджується Європейським парламентом. Виконує бюджет фінансове управління Європейської комісії, яке перебуває під подвійним контролем — з боку Палати аудиторів і Європарламенту. До складу Палати аудиторів входять 15 членів, які перевіряють надходження доходів і фінансування видатків.</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037541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7"/>
            <a:ext cx="8568952" cy="6740307"/>
          </a:xfrm>
          <a:prstGeom prst="rect">
            <a:avLst/>
          </a:prstGeom>
        </p:spPr>
        <p:txBody>
          <a:bodyPr wrap="square">
            <a:spAutoFit/>
          </a:bodyPr>
          <a:lstStyle/>
          <a:p>
            <a:pPr algn="just"/>
            <a:r>
              <a:rPr lang="uk-UA" sz="2400" b="1" dirty="0">
                <a:latin typeface="Times New Roman" pitchFamily="18" charset="0"/>
                <a:cs typeface="Times New Roman" pitchFamily="18" charset="0"/>
              </a:rPr>
              <a:t>4. Міжнародні фінансові інституції</a:t>
            </a:r>
            <a:endParaRPr lang="ru-RU"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 </a:t>
            </a:r>
            <a:endParaRPr lang="ru-RU" sz="2400" dirty="0">
              <a:latin typeface="Times New Roman" pitchFamily="18" charset="0"/>
              <a:cs typeface="Times New Roman" pitchFamily="18" charset="0"/>
            </a:endParaRPr>
          </a:p>
          <a:p>
            <a:pPr algn="just"/>
            <a:r>
              <a:rPr lang="uk-UA" sz="2400" dirty="0" smtClean="0">
                <a:latin typeface="Times New Roman" pitchFamily="18" charset="0"/>
                <a:cs typeface="Times New Roman" pitchFamily="18" charset="0"/>
              </a:rPr>
              <a:t>	Міжнародні </a:t>
            </a:r>
            <a:r>
              <a:rPr lang="uk-UA" sz="2400" dirty="0">
                <a:latin typeface="Times New Roman" pitchFamily="18" charset="0"/>
                <a:cs typeface="Times New Roman" pitchFamily="18" charset="0"/>
              </a:rPr>
              <a:t>фінансові інституції поділяються на дві групи: всесвітні та регіональні. До всесвітніх належать Міжнародний валютний фонд (МВФ), група Світового банку та Банк міжнарод­них розрахунків. Регіональні створюються за континентальною ознакою: Європейський банк реконструкції та розвитку; Азіатський банк розвитку; Африканський банк розвитку; Міжамериканський банк розвитку та ін.</a:t>
            </a:r>
            <a:endParaRPr lang="ru-RU" sz="2400" dirty="0">
              <a:latin typeface="Times New Roman" pitchFamily="18" charset="0"/>
              <a:cs typeface="Times New Roman" pitchFamily="18" charset="0"/>
            </a:endParaRPr>
          </a:p>
          <a:p>
            <a:pPr algn="just"/>
            <a:r>
              <a:rPr lang="uk-UA" sz="2400" b="1" dirty="0" smtClean="0">
                <a:latin typeface="Times New Roman" pitchFamily="18" charset="0"/>
                <a:cs typeface="Times New Roman" pitchFamily="18" charset="0"/>
              </a:rPr>
              <a:t>	Міжнародний </a:t>
            </a:r>
            <a:r>
              <a:rPr lang="uk-UA" sz="2400" b="1" dirty="0">
                <a:latin typeface="Times New Roman" pitchFamily="18" charset="0"/>
                <a:cs typeface="Times New Roman" pitchFamily="18" charset="0"/>
              </a:rPr>
              <a:t>валютний фонд</a:t>
            </a:r>
            <a:r>
              <a:rPr lang="uk-UA" sz="2400" dirty="0">
                <a:latin typeface="Times New Roman" pitchFamily="18" charset="0"/>
                <a:cs typeface="Times New Roman" pitchFamily="18" charset="0"/>
              </a:rPr>
              <a:t> є провідною світовою фінансовою інституцією, яка має статус спеціалізованої установи ООН. Він був заснований на міжнародній конференції в </a:t>
            </a:r>
            <a:r>
              <a:rPr lang="uk-UA" sz="2400" dirty="0" err="1">
                <a:latin typeface="Times New Roman" pitchFamily="18" charset="0"/>
                <a:cs typeface="Times New Roman" pitchFamily="18" charset="0"/>
              </a:rPr>
              <a:t>Бреттон-Вудсі</a:t>
            </a:r>
            <a:r>
              <a:rPr lang="uk-UA" sz="2400" dirty="0">
                <a:latin typeface="Times New Roman" pitchFamily="18" charset="0"/>
                <a:cs typeface="Times New Roman" pitchFamily="18" charset="0"/>
              </a:rPr>
              <a:t> в 1944 р., а фінансові операції почав здійснювати з 1947 р. Основними цілями діяльності МВФ є сприяння розвитку міжнародної торгівлі й співробітництва у сфері валютного регулювання та надання кредитів у іноземній валюті для вирівнювання платіжних балансів країн — членів Фонду.</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6604334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712968" cy="6186309"/>
          </a:xfrm>
          <a:prstGeom prst="rect">
            <a:avLst/>
          </a:prstGeom>
        </p:spPr>
        <p:txBody>
          <a:bodyPr wrap="square">
            <a:spAutoFit/>
          </a:bodyPr>
          <a:lstStyle/>
          <a:p>
            <a:pPr algn="just"/>
            <a:r>
              <a:rPr lang="uk-UA" sz="2200" b="1" i="1" dirty="0">
                <a:latin typeface="Times New Roman" pitchFamily="18" charset="0"/>
                <a:cs typeface="Times New Roman" pitchFamily="18" charset="0"/>
              </a:rPr>
              <a:t>Капітал МВФ утворений за рахунок внесків країн </a:t>
            </a:r>
            <a:r>
              <a:rPr lang="uk-UA" sz="2200" dirty="0">
                <a:latin typeface="Times New Roman" pitchFamily="18" charset="0"/>
                <a:cs typeface="Times New Roman" pitchFamily="18" charset="0"/>
              </a:rPr>
              <a:t>— членів фонду. Станом на 1 січня 2001 р. членами МВФ була 181 країна, у тому числі з вересня 1992 р. — Україна. Розмір внеску кожної країни залежить від двох чинників: загального обсягу емітованих SDR та частки (позиції) даної країни у Фонді. Частка кожної країни залежить від рівня її економічного розвитку та її місця у світовій торгівлі. Після 11-го перегляду квот станом на 30 червня 1999 р. загальний обсяг квот становив 209,6 млрд </a:t>
            </a:r>
            <a:r>
              <a:rPr lang="en-US" sz="2200" dirty="0">
                <a:latin typeface="Times New Roman" pitchFamily="18" charset="0"/>
                <a:cs typeface="Times New Roman" pitchFamily="18" charset="0"/>
              </a:rPr>
              <a:t>SDR</a:t>
            </a:r>
            <a:r>
              <a:rPr lang="uk-UA" sz="2200" dirty="0">
                <a:latin typeface="Times New Roman" pitchFamily="18" charset="0"/>
                <a:cs typeface="Times New Roman" pitchFamily="18" charset="0"/>
              </a:rPr>
              <a:t>. Частка України дорівнює 0,65%, а її квота — 1372 млн </a:t>
            </a:r>
            <a:r>
              <a:rPr lang="en-US" sz="2200" dirty="0">
                <a:latin typeface="Times New Roman" pitchFamily="18" charset="0"/>
                <a:cs typeface="Times New Roman" pitchFamily="18" charset="0"/>
              </a:rPr>
              <a:t>SDR</a:t>
            </a:r>
            <a:r>
              <a:rPr lang="uk-UA" sz="2200" dirty="0">
                <a:latin typeface="Times New Roman" pitchFamily="18" charset="0"/>
                <a:cs typeface="Times New Roman" pitchFamily="18" charset="0"/>
              </a:rPr>
              <a:t>. Порівняно з початковим періодом членства України в МВФ її квота зросла (спочатку становила 997,3 млн </a:t>
            </a:r>
            <a:r>
              <a:rPr lang="en-US" sz="2200" dirty="0">
                <a:latin typeface="Times New Roman" pitchFamily="18" charset="0"/>
                <a:cs typeface="Times New Roman" pitchFamily="18" charset="0"/>
              </a:rPr>
              <a:t>SDR</a:t>
            </a:r>
            <a:r>
              <a:rPr lang="ru-RU" sz="2200" dirty="0">
                <a:latin typeface="Times New Roman" pitchFamily="18" charset="0"/>
                <a:cs typeface="Times New Roman" pitchFamily="18" charset="0"/>
              </a:rPr>
              <a:t>), а </a:t>
            </a:r>
            <a:r>
              <a:rPr lang="uk-UA" sz="2200" dirty="0">
                <a:latin typeface="Times New Roman" pitchFamily="18" charset="0"/>
                <a:cs typeface="Times New Roman" pitchFamily="18" charset="0"/>
              </a:rPr>
              <a:t>частка знизилась</a:t>
            </a:r>
            <a:r>
              <a:rPr lang="ru-RU" sz="2200" dirty="0">
                <a:latin typeface="Times New Roman" pitchFamily="18" charset="0"/>
                <a:cs typeface="Times New Roman" pitchFamily="18" charset="0"/>
              </a:rPr>
              <a:t> з 0,686 </a:t>
            </a:r>
            <a:r>
              <a:rPr lang="uk-UA" sz="2200" dirty="0">
                <a:latin typeface="Times New Roman" pitchFamily="18" charset="0"/>
                <a:cs typeface="Times New Roman" pitchFamily="18" charset="0"/>
              </a:rPr>
              <a:t>до</a:t>
            </a:r>
            <a:r>
              <a:rPr lang="ru-RU" sz="2200" dirty="0">
                <a:latin typeface="Times New Roman" pitchFamily="18" charset="0"/>
                <a:cs typeface="Times New Roman" pitchFamily="18" charset="0"/>
              </a:rPr>
              <a:t> 0,65%.</a:t>
            </a:r>
            <a:r>
              <a:rPr lang="uk-UA" sz="2200" dirty="0">
                <a:latin typeface="Times New Roman" pitchFamily="18" charset="0"/>
                <a:cs typeface="Times New Roman" pitchFamily="18" charset="0"/>
              </a:rPr>
              <a:t> Чверть внеску проводиться у вільноконвертованій валюті або в </a:t>
            </a:r>
            <a:r>
              <a:rPr lang="en-US" sz="2200" dirty="0">
                <a:latin typeface="Times New Roman" pitchFamily="18" charset="0"/>
                <a:cs typeface="Times New Roman" pitchFamily="18" charset="0"/>
              </a:rPr>
              <a:t>SDR</a:t>
            </a:r>
            <a:r>
              <a:rPr lang="uk-UA" sz="2200" dirty="0">
                <a:latin typeface="Times New Roman" pitchFamily="18" charset="0"/>
                <a:cs typeface="Times New Roman" pitchFamily="18" charset="0"/>
              </a:rPr>
              <a:t>, решта — в національній. </a:t>
            </a:r>
            <a:endParaRPr lang="ru-RU" sz="2200" dirty="0">
              <a:latin typeface="Times New Roman" pitchFamily="18" charset="0"/>
              <a:cs typeface="Times New Roman" pitchFamily="18" charset="0"/>
            </a:endParaRPr>
          </a:p>
          <a:p>
            <a:pPr algn="just"/>
            <a:r>
              <a:rPr lang="uk-UA" sz="2200" dirty="0">
                <a:latin typeface="Times New Roman" pitchFamily="18" charset="0"/>
                <a:cs typeface="Times New Roman" pitchFamily="18" charset="0"/>
              </a:rPr>
              <a:t>Кількість голосів кожної країни у Фонді визначається у такий спосіб: 250 голосів незалежно від розмірів квоти плюс один голос на кожні 100 тис. SDR квоти. При цьому Статут МВФ передбачає періодичний (не менше одного разу на п’ять років) загальний перегляд квот. Це пов’язано з тим, що змінюється як рівень розвитку окремих країн, так і їх місце у світовій торгівлі.</a:t>
            </a:r>
            <a:endParaRPr lang="ru-RU" sz="2200" dirty="0">
              <a:latin typeface="Times New Roman" pitchFamily="18" charset="0"/>
              <a:cs typeface="Times New Roman" pitchFamily="18" charset="0"/>
            </a:endParaRPr>
          </a:p>
        </p:txBody>
      </p:sp>
    </p:spTree>
    <p:extLst>
      <p:ext uri="{BB962C8B-B14F-4D97-AF65-F5344CB8AC3E}">
        <p14:creationId xmlns:p14="http://schemas.microsoft.com/office/powerpoint/2010/main" val="17848657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640960" cy="4893647"/>
          </a:xfrm>
          <a:prstGeom prst="rect">
            <a:avLst/>
          </a:prstGeom>
        </p:spPr>
        <p:txBody>
          <a:bodyPr wrap="square">
            <a:spAutoFit/>
          </a:bodyPr>
          <a:lstStyle/>
          <a:p>
            <a:pPr algn="just"/>
            <a:r>
              <a:rPr lang="uk-UA" sz="2400" dirty="0">
                <a:latin typeface="Times New Roman" pitchFamily="18" charset="0"/>
                <a:cs typeface="Times New Roman" pitchFamily="18" charset="0"/>
              </a:rPr>
              <a:t>За необхідності, крім власного капіталу, МВФ може використовувати позичкові кошти. За статутом він може отримувати кошти в будь-якій валюті як від офіційних органів, так і на приватному ринку позичкових капіталів. Досі позики отримувались від казначейств та центральних банків країн — членів Фонду, а також від Швейцарії та Банку міжнародних розрахунків. З приватного ринку кошти не залучались</a:t>
            </a:r>
            <a:r>
              <a:rPr lang="uk-UA" sz="2400" dirty="0" smtClean="0">
                <a:latin typeface="Times New Roman" pitchFamily="18" charset="0"/>
                <a:cs typeface="Times New Roman" pitchFamily="18" charset="0"/>
              </a:rPr>
              <a:t>.</a:t>
            </a:r>
            <a:r>
              <a:rPr lang="en-GB" sz="2400" b="1" i="1" dirty="0"/>
              <a:t> </a:t>
            </a:r>
            <a:endParaRPr lang="uk-UA" sz="2400" b="1" i="1" dirty="0" smtClean="0"/>
          </a:p>
          <a:p>
            <a:pPr algn="just"/>
            <a:endParaRPr lang="uk-UA" sz="2400" b="1" i="1" dirty="0"/>
          </a:p>
          <a:p>
            <a:pPr algn="just"/>
            <a:r>
              <a:rPr lang="uk-UA" sz="2400" b="1" i="1" dirty="0" smtClean="0"/>
              <a:t>	</a:t>
            </a:r>
            <a:r>
              <a:rPr lang="en-GB" sz="2400" b="1" i="1" dirty="0" err="1" smtClean="0">
                <a:latin typeface="Times New Roman" pitchFamily="18" charset="0"/>
                <a:cs typeface="Times New Roman" pitchFamily="18" charset="0"/>
              </a:rPr>
              <a:t>Міжнародний</a:t>
            </a:r>
            <a:r>
              <a:rPr lang="en-GB" sz="2400" b="1" i="1" dirty="0" smtClean="0">
                <a:latin typeface="Times New Roman" pitchFamily="18" charset="0"/>
                <a:cs typeface="Times New Roman" pitchFamily="18" charset="0"/>
              </a:rPr>
              <a:t> </a:t>
            </a:r>
            <a:r>
              <a:rPr lang="en-GB" sz="2400" b="1" i="1" dirty="0" err="1">
                <a:latin typeface="Times New Roman" pitchFamily="18" charset="0"/>
                <a:cs typeface="Times New Roman" pitchFamily="18" charset="0"/>
              </a:rPr>
              <a:t>валютний</a:t>
            </a:r>
            <a:r>
              <a:rPr lang="en-GB" sz="2400" b="1" i="1" dirty="0">
                <a:latin typeface="Times New Roman" pitchFamily="18" charset="0"/>
                <a:cs typeface="Times New Roman" pitchFamily="18" charset="0"/>
              </a:rPr>
              <a:t> </a:t>
            </a:r>
            <a:r>
              <a:rPr lang="en-GB" sz="2400" b="1" i="1" dirty="0" err="1">
                <a:latin typeface="Times New Roman" pitchFamily="18" charset="0"/>
                <a:cs typeface="Times New Roman" pitchFamily="18" charset="0"/>
              </a:rPr>
              <a:t>фонд</a:t>
            </a:r>
            <a:r>
              <a:rPr lang="en-GB" sz="2400" b="1" i="1" dirty="0">
                <a:latin typeface="Times New Roman" pitchFamily="18" charset="0"/>
                <a:cs typeface="Times New Roman" pitchFamily="18" charset="0"/>
              </a:rPr>
              <a:t> є </a:t>
            </a:r>
            <a:r>
              <a:rPr lang="en-GB" sz="2400" b="1" i="1" dirty="0" err="1">
                <a:latin typeface="Times New Roman" pitchFamily="18" charset="0"/>
                <a:cs typeface="Times New Roman" pitchFamily="18" charset="0"/>
              </a:rPr>
              <a:t>координуючою</a:t>
            </a:r>
            <a:r>
              <a:rPr lang="en-GB" sz="2400" b="1" i="1" dirty="0">
                <a:latin typeface="Times New Roman" pitchFamily="18" charset="0"/>
                <a:cs typeface="Times New Roman" pitchFamily="18" charset="0"/>
              </a:rPr>
              <a:t> </a:t>
            </a:r>
            <a:r>
              <a:rPr lang="en-GB" sz="2400" b="1" i="1" dirty="0" err="1">
                <a:latin typeface="Times New Roman" pitchFamily="18" charset="0"/>
                <a:cs typeface="Times New Roman" pitchFamily="18" charset="0"/>
              </a:rPr>
              <a:t>всесвітньою</a:t>
            </a:r>
            <a:r>
              <a:rPr lang="en-GB" sz="2400" b="1" i="1" dirty="0">
                <a:latin typeface="Times New Roman" pitchFamily="18" charset="0"/>
                <a:cs typeface="Times New Roman" pitchFamily="18" charset="0"/>
              </a:rPr>
              <a:t> </a:t>
            </a:r>
            <a:r>
              <a:rPr lang="en-GB" sz="2400" b="1" i="1" dirty="0" err="1">
                <a:latin typeface="Times New Roman" pitchFamily="18" charset="0"/>
                <a:cs typeface="Times New Roman" pitchFamily="18" charset="0"/>
              </a:rPr>
              <a:t>фінансовою</a:t>
            </a:r>
            <a:r>
              <a:rPr lang="en-GB" sz="2400" b="1" i="1" dirty="0">
                <a:latin typeface="Times New Roman" pitchFamily="18" charset="0"/>
                <a:cs typeface="Times New Roman" pitchFamily="18" charset="0"/>
              </a:rPr>
              <a:t> </a:t>
            </a:r>
            <a:r>
              <a:rPr lang="en-GB" sz="2400" b="1" i="1" dirty="0" err="1">
                <a:latin typeface="Times New Roman" pitchFamily="18" charset="0"/>
                <a:cs typeface="Times New Roman" pitchFamily="18" charset="0"/>
              </a:rPr>
              <a:t>інституцією</a:t>
            </a:r>
            <a:r>
              <a:rPr lang="en-GB" sz="2400" b="1" i="1" dirty="0">
                <a:latin typeface="Times New Roman" pitchFamily="18" charset="0"/>
                <a:cs typeface="Times New Roman" pitchFamily="18" charset="0"/>
              </a:rPr>
              <a:t>. </a:t>
            </a:r>
            <a:r>
              <a:rPr lang="en-GB" sz="2400" b="1" i="1" dirty="0" err="1">
                <a:latin typeface="Times New Roman" pitchFamily="18" charset="0"/>
                <a:cs typeface="Times New Roman" pitchFamily="18" charset="0"/>
              </a:rPr>
              <a:t>Його</a:t>
            </a:r>
            <a:r>
              <a:rPr lang="en-GB" sz="2400" b="1" i="1" dirty="0">
                <a:latin typeface="Times New Roman" pitchFamily="18" charset="0"/>
                <a:cs typeface="Times New Roman" pitchFamily="18" charset="0"/>
              </a:rPr>
              <a:t> </a:t>
            </a:r>
            <a:r>
              <a:rPr lang="en-GB" sz="2400" b="1" i="1" dirty="0" err="1">
                <a:latin typeface="Times New Roman" pitchFamily="18" charset="0"/>
                <a:cs typeface="Times New Roman" pitchFamily="18" charset="0"/>
              </a:rPr>
              <a:t>діяльність</a:t>
            </a:r>
            <a:r>
              <a:rPr lang="en-GB" sz="2400" b="1" i="1" dirty="0">
                <a:latin typeface="Times New Roman" pitchFamily="18" charset="0"/>
                <a:cs typeface="Times New Roman" pitchFamily="18" charset="0"/>
              </a:rPr>
              <a:t> </a:t>
            </a:r>
            <a:r>
              <a:rPr lang="en-GB" sz="2400" b="1" i="1" dirty="0" err="1">
                <a:latin typeface="Times New Roman" pitchFamily="18" charset="0"/>
                <a:cs typeface="Times New Roman" pitchFamily="18" charset="0"/>
              </a:rPr>
              <a:t>сприяє</a:t>
            </a:r>
            <a:r>
              <a:rPr lang="en-GB" sz="2400" b="1" i="1" dirty="0">
                <a:latin typeface="Times New Roman" pitchFamily="18" charset="0"/>
                <a:cs typeface="Times New Roman" pitchFamily="18" charset="0"/>
              </a:rPr>
              <a:t> </a:t>
            </a:r>
            <a:r>
              <a:rPr lang="en-GB" sz="2400" b="1" i="1" dirty="0" err="1">
                <a:latin typeface="Times New Roman" pitchFamily="18" charset="0"/>
                <a:cs typeface="Times New Roman" pitchFamily="18" charset="0"/>
              </a:rPr>
              <a:t>стабільності</a:t>
            </a:r>
            <a:r>
              <a:rPr lang="en-GB" sz="2400" b="1" i="1" dirty="0">
                <a:latin typeface="Times New Roman" pitchFamily="18" charset="0"/>
                <a:cs typeface="Times New Roman" pitchFamily="18" charset="0"/>
              </a:rPr>
              <a:t> </a:t>
            </a:r>
            <a:r>
              <a:rPr lang="en-GB" sz="2400" b="1" i="1" dirty="0" err="1">
                <a:latin typeface="Times New Roman" pitchFamily="18" charset="0"/>
                <a:cs typeface="Times New Roman" pitchFamily="18" charset="0"/>
              </a:rPr>
              <a:t>національних</a:t>
            </a:r>
            <a:r>
              <a:rPr lang="en-GB" sz="2400" b="1" i="1" dirty="0">
                <a:latin typeface="Times New Roman" pitchFamily="18" charset="0"/>
                <a:cs typeface="Times New Roman" pitchFamily="18" charset="0"/>
              </a:rPr>
              <a:t> </a:t>
            </a:r>
            <a:r>
              <a:rPr lang="en-GB" sz="2400" b="1" i="1" dirty="0" err="1">
                <a:latin typeface="Times New Roman" pitchFamily="18" charset="0"/>
                <a:cs typeface="Times New Roman" pitchFamily="18" charset="0"/>
              </a:rPr>
              <a:t>та</a:t>
            </a:r>
            <a:r>
              <a:rPr lang="en-GB" sz="2400" b="1" i="1" dirty="0">
                <a:latin typeface="Times New Roman" pitchFamily="18" charset="0"/>
                <a:cs typeface="Times New Roman" pitchFamily="18" charset="0"/>
              </a:rPr>
              <a:t> </a:t>
            </a:r>
            <a:r>
              <a:rPr lang="en-GB" sz="2400" b="1" i="1" dirty="0" err="1">
                <a:latin typeface="Times New Roman" pitchFamily="18" charset="0"/>
                <a:cs typeface="Times New Roman" pitchFamily="18" charset="0"/>
              </a:rPr>
              <a:t>світової</a:t>
            </a:r>
            <a:r>
              <a:rPr lang="en-GB" sz="2400" b="1" i="1" dirty="0">
                <a:latin typeface="Times New Roman" pitchFamily="18" charset="0"/>
                <a:cs typeface="Times New Roman" pitchFamily="18" charset="0"/>
              </a:rPr>
              <a:t> </a:t>
            </a:r>
            <a:r>
              <a:rPr lang="en-GB" sz="2400" b="1" i="1" dirty="0" err="1">
                <a:latin typeface="Times New Roman" pitchFamily="18" charset="0"/>
                <a:cs typeface="Times New Roman" pitchFamily="18" charset="0"/>
              </a:rPr>
              <a:t>валютних</a:t>
            </a:r>
            <a:r>
              <a:rPr lang="en-GB" sz="2400" b="1" i="1" dirty="0">
                <a:latin typeface="Times New Roman" pitchFamily="18" charset="0"/>
                <a:cs typeface="Times New Roman" pitchFamily="18" charset="0"/>
              </a:rPr>
              <a:t> </a:t>
            </a:r>
            <a:r>
              <a:rPr lang="en-GB" sz="2400" b="1" i="1" dirty="0" err="1">
                <a:latin typeface="Times New Roman" pitchFamily="18" charset="0"/>
                <a:cs typeface="Times New Roman" pitchFamily="18" charset="0"/>
              </a:rPr>
              <a:t>систем</a:t>
            </a:r>
            <a:r>
              <a:rPr lang="en-GB" sz="2400" b="1" i="1" dirty="0">
                <a:latin typeface="Times New Roman" pitchFamily="18" charset="0"/>
                <a:cs typeface="Times New Roman" pitchFamily="18" charset="0"/>
              </a:rPr>
              <a:t> і </a:t>
            </a:r>
            <a:r>
              <a:rPr lang="en-GB" sz="2400" b="1" i="1" dirty="0" err="1">
                <a:latin typeface="Times New Roman" pitchFamily="18" charset="0"/>
                <a:cs typeface="Times New Roman" pitchFamily="18" charset="0"/>
              </a:rPr>
              <a:t>забезпеченню</a:t>
            </a:r>
            <a:r>
              <a:rPr lang="en-GB" sz="2400" b="1" i="1" dirty="0">
                <a:latin typeface="Times New Roman" pitchFamily="18" charset="0"/>
                <a:cs typeface="Times New Roman" pitchFamily="18" charset="0"/>
              </a:rPr>
              <a:t> </a:t>
            </a:r>
            <a:r>
              <a:rPr lang="en-GB" sz="2400" b="1" i="1" dirty="0" err="1">
                <a:latin typeface="Times New Roman" pitchFamily="18" charset="0"/>
                <a:cs typeface="Times New Roman" pitchFamily="18" charset="0"/>
              </a:rPr>
              <a:t>на</a:t>
            </a:r>
            <a:r>
              <a:rPr lang="en-GB" sz="2400" b="1" i="1" dirty="0">
                <a:latin typeface="Times New Roman" pitchFamily="18" charset="0"/>
                <a:cs typeface="Times New Roman" pitchFamily="18" charset="0"/>
              </a:rPr>
              <a:t> </a:t>
            </a:r>
            <a:r>
              <a:rPr lang="en-GB" sz="2400" b="1" i="1" dirty="0" err="1">
                <a:latin typeface="Times New Roman" pitchFamily="18" charset="0"/>
                <a:cs typeface="Times New Roman" pitchFamily="18" charset="0"/>
              </a:rPr>
              <a:t>цій</a:t>
            </a:r>
            <a:r>
              <a:rPr lang="en-GB" sz="2400" b="1" i="1" dirty="0">
                <a:latin typeface="Times New Roman" pitchFamily="18" charset="0"/>
                <a:cs typeface="Times New Roman" pitchFamily="18" charset="0"/>
              </a:rPr>
              <a:t> </a:t>
            </a:r>
            <a:r>
              <a:rPr lang="en-GB" sz="2400" b="1" i="1" dirty="0" err="1">
                <a:latin typeface="Times New Roman" pitchFamily="18" charset="0"/>
                <a:cs typeface="Times New Roman" pitchFamily="18" charset="0"/>
              </a:rPr>
              <a:t>основі</a:t>
            </a:r>
            <a:r>
              <a:rPr lang="en-GB" sz="2400" b="1" i="1" dirty="0">
                <a:latin typeface="Times New Roman" pitchFamily="18" charset="0"/>
                <a:cs typeface="Times New Roman" pitchFamily="18" charset="0"/>
              </a:rPr>
              <a:t> </a:t>
            </a:r>
            <a:r>
              <a:rPr lang="en-GB" sz="2400" b="1" i="1" dirty="0" err="1">
                <a:latin typeface="Times New Roman" pitchFamily="18" charset="0"/>
                <a:cs typeface="Times New Roman" pitchFamily="18" charset="0"/>
              </a:rPr>
              <a:t>сталого</a:t>
            </a:r>
            <a:r>
              <a:rPr lang="en-GB" sz="2400" b="1" i="1" dirty="0">
                <a:latin typeface="Times New Roman" pitchFamily="18" charset="0"/>
                <a:cs typeface="Times New Roman" pitchFamily="18" charset="0"/>
              </a:rPr>
              <a:t> </a:t>
            </a:r>
            <a:r>
              <a:rPr lang="en-GB" sz="2400" b="1" i="1" dirty="0" err="1">
                <a:latin typeface="Times New Roman" pitchFamily="18" charset="0"/>
                <a:cs typeface="Times New Roman" pitchFamily="18" charset="0"/>
              </a:rPr>
              <a:t>економічного</a:t>
            </a:r>
            <a:r>
              <a:rPr lang="en-GB" sz="2400" b="1" i="1" dirty="0">
                <a:latin typeface="Times New Roman" pitchFamily="18" charset="0"/>
                <a:cs typeface="Times New Roman" pitchFamily="18" charset="0"/>
              </a:rPr>
              <a:t> </a:t>
            </a:r>
            <a:r>
              <a:rPr lang="en-GB" sz="2400" b="1" i="1" dirty="0" err="1">
                <a:latin typeface="Times New Roman" pitchFamily="18" charset="0"/>
                <a:cs typeface="Times New Roman" pitchFamily="18" charset="0"/>
              </a:rPr>
              <a:t>розвитку</a:t>
            </a:r>
            <a:r>
              <a:rPr lang="en-GB" sz="2400" b="1" i="1" dirty="0">
                <a:latin typeface="Times New Roman" pitchFamily="18" charset="0"/>
                <a:cs typeface="Times New Roman" pitchFamily="18" charset="0"/>
              </a:rPr>
              <a:t> </a:t>
            </a:r>
            <a:r>
              <a:rPr lang="en-GB" sz="2400" b="1" i="1" dirty="0" err="1">
                <a:latin typeface="Times New Roman" pitchFamily="18" charset="0"/>
                <a:cs typeface="Times New Roman" pitchFamily="18" charset="0"/>
              </a:rPr>
              <a:t>та</a:t>
            </a:r>
            <a:r>
              <a:rPr lang="en-GB" sz="2400" b="1" i="1" dirty="0">
                <a:latin typeface="Times New Roman" pitchFamily="18" charset="0"/>
                <a:cs typeface="Times New Roman" pitchFamily="18" charset="0"/>
              </a:rPr>
              <a:t> </a:t>
            </a:r>
            <a:r>
              <a:rPr lang="en-GB" sz="2400" b="1" i="1" dirty="0" err="1">
                <a:latin typeface="Times New Roman" pitchFamily="18" charset="0"/>
                <a:cs typeface="Times New Roman" pitchFamily="18" charset="0"/>
              </a:rPr>
              <a:t>надійності</a:t>
            </a:r>
            <a:r>
              <a:rPr lang="en-GB" sz="2400" b="1" i="1" dirty="0">
                <a:latin typeface="Times New Roman" pitchFamily="18" charset="0"/>
                <a:cs typeface="Times New Roman" pitchFamily="18" charset="0"/>
              </a:rPr>
              <a:t> </a:t>
            </a:r>
            <a:r>
              <a:rPr lang="en-GB" sz="2400" b="1" i="1" dirty="0" err="1">
                <a:latin typeface="Times New Roman" pitchFamily="18" charset="0"/>
                <a:cs typeface="Times New Roman" pitchFamily="18" charset="0"/>
              </a:rPr>
              <a:t>міжнародних</a:t>
            </a:r>
            <a:r>
              <a:rPr lang="en-GB" sz="2400" b="1" i="1" dirty="0">
                <a:latin typeface="Times New Roman" pitchFamily="18" charset="0"/>
                <a:cs typeface="Times New Roman" pitchFamily="18" charset="0"/>
              </a:rPr>
              <a:t> </a:t>
            </a:r>
            <a:r>
              <a:rPr lang="en-GB" sz="2400" b="1" i="1" dirty="0" err="1">
                <a:latin typeface="Times New Roman" pitchFamily="18" charset="0"/>
                <a:cs typeface="Times New Roman" pitchFamily="18" charset="0"/>
              </a:rPr>
              <a:t>економічних</a:t>
            </a:r>
            <a:r>
              <a:rPr lang="en-GB" sz="2400" b="1" i="1" dirty="0">
                <a:latin typeface="Times New Roman" pitchFamily="18" charset="0"/>
                <a:cs typeface="Times New Roman" pitchFamily="18" charset="0"/>
              </a:rPr>
              <a:t> </a:t>
            </a:r>
            <a:r>
              <a:rPr lang="en-GB" sz="2400" b="1" i="1" dirty="0" err="1">
                <a:latin typeface="Times New Roman" pitchFamily="18" charset="0"/>
                <a:cs typeface="Times New Roman" pitchFamily="18" charset="0"/>
              </a:rPr>
              <a:t>відносин</a:t>
            </a:r>
            <a:r>
              <a:rPr lang="en-GB" sz="2400" b="1" i="1" dirty="0">
                <a:latin typeface="Times New Roman" pitchFamily="18" charset="0"/>
                <a:cs typeface="Times New Roman" pitchFamily="18" charset="0"/>
              </a:rPr>
              <a:t>.</a:t>
            </a:r>
            <a:endParaRPr lang="ru-RU"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2667499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40"/>
            <a:ext cx="8496944" cy="6863417"/>
          </a:xfrm>
          <a:prstGeom prst="rect">
            <a:avLst/>
          </a:prstGeom>
        </p:spPr>
        <p:txBody>
          <a:bodyPr wrap="square">
            <a:spAutoFit/>
          </a:bodyPr>
          <a:lstStyle/>
          <a:p>
            <a:pPr algn="just"/>
            <a:r>
              <a:rPr lang="uk-UA" sz="2200" dirty="0">
                <a:latin typeface="Times New Roman" pitchFamily="18" charset="0"/>
                <a:cs typeface="Times New Roman" pitchFamily="18" charset="0"/>
              </a:rPr>
              <a:t>Діяльність МВФ охоплює три основні напрями: кредитування з метою надання фінансової допомоги окремим країнам, у яких утворилось від’ємне сальдо платіжного балансу, регулювання міжнародних валютних відносин, постійний нагляд за світовою економікою. При цьому фінансові операції, які є основним напрямом діяльності, МВФ здійснює тільки з офіційними органами країн — членів Фонду. </a:t>
            </a:r>
            <a:endParaRPr lang="ru-RU" sz="2200" dirty="0">
              <a:latin typeface="Times New Roman" pitchFamily="18" charset="0"/>
              <a:cs typeface="Times New Roman" pitchFamily="18" charset="0"/>
            </a:endParaRPr>
          </a:p>
          <a:p>
            <a:pPr algn="just"/>
            <a:r>
              <a:rPr lang="uk-UA" sz="2200" b="1" i="1" dirty="0">
                <a:latin typeface="Times New Roman" pitchFamily="18" charset="0"/>
                <a:cs typeface="Times New Roman" pitchFamily="18" charset="0"/>
              </a:rPr>
              <a:t>Кредитування</a:t>
            </a:r>
            <a:r>
              <a:rPr lang="uk-UA" sz="2200" dirty="0">
                <a:latin typeface="Times New Roman" pitchFamily="18" charset="0"/>
                <a:cs typeface="Times New Roman" pitchFamily="18" charset="0"/>
              </a:rPr>
              <a:t> здійснюється з різними цілями у різних формах та на різних умовах. Воно включає кредитування для потреб вирівнювання платіжного балансу, компенсаційне фінансування та допомогу найбіднішим країнам. </a:t>
            </a:r>
            <a:endParaRPr lang="ru-RU" sz="2200" dirty="0">
              <a:latin typeface="Times New Roman" pitchFamily="18" charset="0"/>
              <a:cs typeface="Times New Roman" pitchFamily="18" charset="0"/>
            </a:endParaRPr>
          </a:p>
          <a:p>
            <a:pPr algn="just"/>
            <a:r>
              <a:rPr lang="uk-UA" sz="2200" dirty="0">
                <a:latin typeface="Times New Roman" pitchFamily="18" charset="0"/>
                <a:cs typeface="Times New Roman" pitchFamily="18" charset="0"/>
              </a:rPr>
              <a:t>Основну роль у фінансовій діяльності МВФ відіграють кредити на вирівнювання платіжного балансу. Використання окремих механізмів фінансування обумовлюється характером проблем з платіжним балансом. Виділення кредитів залежить від трьох основних чинників: потреби в ресурсах для вирівнювання платіжного балансу, квоти країни та виконання вимог Фонду. Механізм кредитування полягає в тому, що МВФ продає необхідну країні валюту за її національну валюту. Кошти надходять до центрального банку країни-позичальника і використовуються на формування валютних резервів.</a:t>
            </a:r>
            <a:endParaRPr lang="ru-RU" sz="2200" dirty="0">
              <a:latin typeface="Times New Roman" pitchFamily="18" charset="0"/>
              <a:cs typeface="Times New Roman" pitchFamily="18" charset="0"/>
            </a:endParaRPr>
          </a:p>
        </p:txBody>
      </p:sp>
    </p:spTree>
    <p:extLst>
      <p:ext uri="{BB962C8B-B14F-4D97-AF65-F5344CB8AC3E}">
        <p14:creationId xmlns:p14="http://schemas.microsoft.com/office/powerpoint/2010/main" val="3487405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640960" cy="5632311"/>
          </a:xfrm>
          <a:prstGeom prst="rect">
            <a:avLst/>
          </a:prstGeom>
        </p:spPr>
        <p:txBody>
          <a:bodyPr wrap="square">
            <a:spAutoFit/>
          </a:bodyPr>
          <a:lstStyle/>
          <a:p>
            <a:pPr algn="just"/>
            <a:r>
              <a:rPr lang="uk-UA" sz="2400" b="1" i="1" dirty="0">
                <a:latin typeface="Times New Roman" pitchFamily="18" charset="0"/>
                <a:cs typeface="Times New Roman" pitchFamily="18" charset="0"/>
              </a:rPr>
              <a:t>Міжнародні фінансові відносини</a:t>
            </a:r>
            <a:r>
              <a:rPr lang="uk-UA" sz="2400" dirty="0">
                <a:latin typeface="Times New Roman" pitchFamily="18" charset="0"/>
                <a:cs typeface="Times New Roman" pitchFamily="18" charset="0"/>
              </a:rPr>
              <a:t> виникають у зв’язку з рухом грошових потоків між національними суб’єктами різних країн:</a:t>
            </a:r>
            <a:endParaRPr lang="ru-RU" sz="2400" dirty="0">
              <a:latin typeface="Times New Roman" pitchFamily="18" charset="0"/>
              <a:cs typeface="Times New Roman" pitchFamily="18" charset="0"/>
            </a:endParaRPr>
          </a:p>
          <a:p>
            <a:pPr lvl="0" algn="just"/>
            <a:r>
              <a:rPr lang="uk-UA" sz="2400" dirty="0" smtClean="0">
                <a:latin typeface="Times New Roman" pitchFamily="18" charset="0"/>
                <a:cs typeface="Times New Roman" pitchFamily="18" charset="0"/>
              </a:rPr>
              <a:t>	- між </a:t>
            </a:r>
            <a:r>
              <a:rPr lang="uk-UA" sz="2400" dirty="0">
                <a:latin typeface="Times New Roman" pitchFamily="18" charset="0"/>
                <a:cs typeface="Times New Roman" pitchFamily="18" charset="0"/>
              </a:rPr>
              <a:t>підприємствами;</a:t>
            </a:r>
            <a:endParaRPr lang="ru-RU" sz="2400" dirty="0">
              <a:latin typeface="Times New Roman" pitchFamily="18" charset="0"/>
              <a:cs typeface="Times New Roman" pitchFamily="18" charset="0"/>
            </a:endParaRPr>
          </a:p>
          <a:p>
            <a:pPr lvl="0" algn="just"/>
            <a:r>
              <a:rPr lang="uk-UA" sz="2400" dirty="0" smtClean="0">
                <a:latin typeface="Times New Roman" pitchFamily="18" charset="0"/>
                <a:cs typeface="Times New Roman" pitchFamily="18" charset="0"/>
              </a:rPr>
              <a:t>	- між </a:t>
            </a:r>
            <a:r>
              <a:rPr lang="uk-UA" sz="2400" dirty="0">
                <a:latin typeface="Times New Roman" pitchFamily="18" charset="0"/>
                <a:cs typeface="Times New Roman" pitchFamily="18" charset="0"/>
              </a:rPr>
              <a:t>урядами країн;</a:t>
            </a:r>
            <a:endParaRPr lang="ru-RU" sz="2400" dirty="0">
              <a:latin typeface="Times New Roman" pitchFamily="18" charset="0"/>
              <a:cs typeface="Times New Roman" pitchFamily="18" charset="0"/>
            </a:endParaRPr>
          </a:p>
          <a:p>
            <a:pPr lvl="0" algn="just"/>
            <a:r>
              <a:rPr lang="uk-UA" sz="2400" dirty="0" smtClean="0">
                <a:latin typeface="Times New Roman" pitchFamily="18" charset="0"/>
                <a:cs typeface="Times New Roman" pitchFamily="18" charset="0"/>
              </a:rPr>
              <a:t>	- між </a:t>
            </a:r>
            <a:r>
              <a:rPr lang="uk-UA" sz="2400" dirty="0">
                <a:latin typeface="Times New Roman" pitchFamily="18" charset="0"/>
                <a:cs typeface="Times New Roman" pitchFamily="18" charset="0"/>
              </a:rPr>
              <a:t>підприємствами й урядами;</a:t>
            </a:r>
            <a:endParaRPr lang="ru-RU" sz="2400" dirty="0">
              <a:latin typeface="Times New Roman" pitchFamily="18" charset="0"/>
              <a:cs typeface="Times New Roman" pitchFamily="18" charset="0"/>
            </a:endParaRPr>
          </a:p>
          <a:p>
            <a:pPr lvl="0" algn="just"/>
            <a:r>
              <a:rPr lang="uk-UA" sz="2400" dirty="0" smtClean="0">
                <a:latin typeface="Times New Roman" pitchFamily="18" charset="0"/>
                <a:cs typeface="Times New Roman" pitchFamily="18" charset="0"/>
              </a:rPr>
              <a:t>	- між </a:t>
            </a:r>
            <a:r>
              <a:rPr lang="uk-UA" sz="2400" dirty="0">
                <a:latin typeface="Times New Roman" pitchFamily="18" charset="0"/>
                <a:cs typeface="Times New Roman" pitchFamily="18" charset="0"/>
              </a:rPr>
              <a:t>громадянами й урядами.</a:t>
            </a:r>
            <a:endParaRPr lang="ru-RU" sz="2400" dirty="0">
              <a:latin typeface="Times New Roman" pitchFamily="18" charset="0"/>
              <a:cs typeface="Times New Roman" pitchFamily="18" charset="0"/>
            </a:endParaRPr>
          </a:p>
          <a:p>
            <a:pPr algn="just"/>
            <a:r>
              <a:rPr lang="uk-UA" sz="2400" dirty="0" smtClean="0">
                <a:latin typeface="Times New Roman" pitchFamily="18" charset="0"/>
                <a:cs typeface="Times New Roman" pitchFamily="18" charset="0"/>
              </a:rPr>
              <a:t>	</a:t>
            </a:r>
            <a:r>
              <a:rPr lang="uk-UA" sz="2400" b="1" i="1" dirty="0" smtClean="0">
                <a:latin typeface="Times New Roman" pitchFamily="18" charset="0"/>
                <a:cs typeface="Times New Roman" pitchFamily="18" charset="0"/>
              </a:rPr>
              <a:t>Взаємовідносини </a:t>
            </a:r>
            <a:r>
              <a:rPr lang="uk-UA" sz="2400" b="1" i="1" dirty="0">
                <a:latin typeface="Times New Roman" pitchFamily="18" charset="0"/>
                <a:cs typeface="Times New Roman" pitchFamily="18" charset="0"/>
              </a:rPr>
              <a:t>між підприємствами </a:t>
            </a:r>
            <a:r>
              <a:rPr lang="uk-UA" sz="2400" dirty="0">
                <a:latin typeface="Times New Roman" pitchFamily="18" charset="0"/>
                <a:cs typeface="Times New Roman" pitchFamily="18" charset="0"/>
              </a:rPr>
              <a:t>складаються в процесі купівлі-продажу товарів. Ці взаємовідносини насамперед відображають фінанси суб’єктів господарювання. Однак, оскільки ці суб’єкти належать до різних країн, то дані взаємовідносини відображають рух грошових потоків між країнами. Забезпечення еквівалентності обміну досягається через установлення реального курсу валют. Відхилення курсу валют від реального співвідношення між валютами веде до міжнародного перерозподілу доходів і фінансових ресурсів. </a:t>
            </a:r>
            <a:endParaRPr lang="ru-RU"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42055131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188640"/>
            <a:ext cx="8568952" cy="6001643"/>
          </a:xfrm>
          <a:prstGeom prst="rect">
            <a:avLst/>
          </a:prstGeom>
        </p:spPr>
        <p:txBody>
          <a:bodyPr wrap="square">
            <a:spAutoFit/>
          </a:bodyPr>
          <a:lstStyle/>
          <a:p>
            <a:pPr algn="just"/>
            <a:r>
              <a:rPr lang="uk-UA" sz="2400" dirty="0" smtClean="0">
                <a:latin typeface="Times New Roman" pitchFamily="18" charset="0"/>
                <a:cs typeface="Times New Roman" pitchFamily="18" charset="0"/>
              </a:rPr>
              <a:t>	Загалом </a:t>
            </a:r>
            <a:r>
              <a:rPr lang="uk-UA" sz="2400" dirty="0">
                <a:latin typeface="Times New Roman" pitchFamily="18" charset="0"/>
                <a:cs typeface="Times New Roman" pitchFamily="18" charset="0"/>
              </a:rPr>
              <a:t>система кредитування, що використовується МВФ, включає чотири форми: безпосереднє, поетапне, пільгове та спеціальне фінансування.</a:t>
            </a:r>
            <a:endParaRPr lang="ru-RU" sz="2400" dirty="0">
              <a:latin typeface="Times New Roman" pitchFamily="18" charset="0"/>
              <a:cs typeface="Times New Roman" pitchFamily="18" charset="0"/>
            </a:endParaRPr>
          </a:p>
          <a:p>
            <a:pPr algn="just"/>
            <a:r>
              <a:rPr lang="uk-UA" sz="2400" i="1" dirty="0" smtClean="0">
                <a:latin typeface="Times New Roman" pitchFamily="18" charset="0"/>
                <a:cs typeface="Times New Roman" pitchFamily="18" charset="0"/>
              </a:rPr>
              <a:t>	</a:t>
            </a:r>
          </a:p>
          <a:p>
            <a:pPr algn="just"/>
            <a:r>
              <a:rPr lang="uk-UA" sz="2400" i="1" dirty="0">
                <a:latin typeface="Times New Roman" pitchFamily="18" charset="0"/>
                <a:cs typeface="Times New Roman" pitchFamily="18" charset="0"/>
              </a:rPr>
              <a:t>	</a:t>
            </a:r>
            <a:r>
              <a:rPr lang="uk-UA" sz="2400" i="1" dirty="0" smtClean="0">
                <a:latin typeface="Times New Roman" pitchFamily="18" charset="0"/>
                <a:cs typeface="Times New Roman" pitchFamily="18" charset="0"/>
              </a:rPr>
              <a:t>Безпосереднє</a:t>
            </a:r>
            <a:r>
              <a:rPr lang="uk-UA" sz="2400" b="1" dirty="0" smtClean="0">
                <a:latin typeface="Times New Roman" pitchFamily="18" charset="0"/>
                <a:cs typeface="Times New Roman" pitchFamily="18" charset="0"/>
              </a:rPr>
              <a:t> </a:t>
            </a:r>
            <a:r>
              <a:rPr lang="uk-UA" sz="2400" dirty="0">
                <a:latin typeface="Times New Roman" pitchFamily="18" charset="0"/>
                <a:cs typeface="Times New Roman" pitchFamily="18" charset="0"/>
              </a:rPr>
              <a:t>фінансування прямо пов’язане із квотою кожної країни і здійснюється в межах її резервної і кредитної часток. Резервна частка становить (з певними корективами) 25% квоти даної країни, тобто ту частину, що внесена в іноземній валюті. </a:t>
            </a:r>
            <a:br>
              <a:rPr lang="uk-UA" sz="2400" dirty="0">
                <a:latin typeface="Times New Roman" pitchFamily="18" charset="0"/>
                <a:cs typeface="Times New Roman" pitchFamily="18" charset="0"/>
              </a:rPr>
            </a:br>
            <a:r>
              <a:rPr lang="uk-UA" sz="2400" dirty="0">
                <a:latin typeface="Times New Roman" pitchFamily="18" charset="0"/>
                <a:cs typeface="Times New Roman" pitchFamily="18" charset="0"/>
              </a:rPr>
              <a:t>У межах цієї частки кредити — резервні транші, видаються на першу вимогу країни без сплати процентів і комісійних. Кредитна частка становить повну величину квоти даної країни. Ця сума ділиться на чотири рівні частини, які становлять окремі кредитні транші. Надання кредитів обумовлюється виконанням країною певних політичних та економічних вимог з метою ліквідації негативного сальдо платіжного </a:t>
            </a:r>
            <a:r>
              <a:rPr lang="uk-UA" sz="2400" dirty="0" smtClean="0">
                <a:latin typeface="Times New Roman" pitchFamily="18" charset="0"/>
                <a:cs typeface="Times New Roman" pitchFamily="18" charset="0"/>
              </a:rPr>
              <a:t>балансу.</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3753776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640960" cy="6817251"/>
          </a:xfrm>
          <a:prstGeom prst="rect">
            <a:avLst/>
          </a:prstGeom>
        </p:spPr>
        <p:txBody>
          <a:bodyPr wrap="square">
            <a:spAutoFit/>
          </a:bodyPr>
          <a:lstStyle/>
          <a:p>
            <a:pPr algn="just"/>
            <a:r>
              <a:rPr lang="uk-UA" sz="2300" dirty="0"/>
              <a:t>Система </a:t>
            </a:r>
            <a:r>
              <a:rPr lang="uk-UA" sz="2300" i="1" dirty="0"/>
              <a:t>поетапного</a:t>
            </a:r>
            <a:r>
              <a:rPr lang="uk-UA" sz="2300" dirty="0"/>
              <a:t> фінансування використовується при більш суттєвих і триваліших проблемах з платіжним балансом у країни-позичальника і є наступним етапом її взаємовідносин з МВФ після безпосереднього фінансування. Поетапне фінансуван­ня здійснюється в межах граничних кредитних часток тієї чи іншої країни і включає механізми резервних кредитів (</a:t>
            </a:r>
            <a:r>
              <a:rPr lang="en-US" sz="2300" dirty="0"/>
              <a:t>stand</a:t>
            </a:r>
            <a:r>
              <a:rPr lang="uk-UA" sz="2300" dirty="0"/>
              <a:t>-</a:t>
            </a:r>
            <a:r>
              <a:rPr lang="en-US" sz="2300" dirty="0"/>
              <a:t>by</a:t>
            </a:r>
            <a:r>
              <a:rPr lang="uk-UA" sz="2300" dirty="0"/>
              <a:t>) та розширеного фінансування. Кредити «stand-</a:t>
            </a:r>
            <a:r>
              <a:rPr lang="uk-UA" sz="2300" dirty="0" err="1"/>
              <a:t>by</a:t>
            </a:r>
            <a:r>
              <a:rPr lang="uk-UA" sz="2300" dirty="0"/>
              <a:t>» були започатковані в 1952 р. і обумовлюються проблемами з платіжним балансом, що мають тимчасовий або циклічний характер. Вони видаються траншами на термін від 1,5 до 3 років під реалізацію прог­рам макроекономічної стабілізації. Це основний механізм кредитування, що використовується в МВФ. Механізм розширеного фінансування, що почав діяти з 1974 р., пов’язаний із серйозними порушеннями рівноваги платіжного балансу, викликаними економічною кризою. Вони видаються, як правило, на термін до </a:t>
            </a:r>
            <a:br>
              <a:rPr lang="uk-UA" sz="2300" dirty="0"/>
            </a:br>
            <a:r>
              <a:rPr lang="uk-UA" sz="2300" dirty="0"/>
              <a:t>трьох років (в окремих випадках до чотирьох років) і супроводжуються більш жорсткими вимогами і контролем з боку МВФ до позичальника.</a:t>
            </a:r>
            <a:endParaRPr lang="ru-RU" sz="2300" dirty="0"/>
          </a:p>
        </p:txBody>
      </p:sp>
    </p:spTree>
    <p:extLst>
      <p:ext uri="{BB962C8B-B14F-4D97-AF65-F5344CB8AC3E}">
        <p14:creationId xmlns:p14="http://schemas.microsoft.com/office/powerpoint/2010/main" val="7044809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8"/>
            <a:ext cx="8568952" cy="5909310"/>
          </a:xfrm>
          <a:prstGeom prst="rect">
            <a:avLst/>
          </a:prstGeom>
        </p:spPr>
        <p:txBody>
          <a:bodyPr wrap="square">
            <a:spAutoFit/>
          </a:bodyPr>
          <a:lstStyle/>
          <a:p>
            <a:pPr algn="just"/>
            <a:r>
              <a:rPr lang="uk-UA" dirty="0" smtClean="0"/>
              <a:t>	Механізми </a:t>
            </a:r>
            <a:r>
              <a:rPr lang="uk-UA" i="1" dirty="0"/>
              <a:t>пільгового</a:t>
            </a:r>
            <a:r>
              <a:rPr lang="uk-UA" dirty="0"/>
              <a:t> фінансування пов’язані з наданням на пільгових умовах кредитів країнам, що розвиваються, та найбіднішим країнам за умов хронічної кризи платіжного балансу. Вони включають фонд структурної перебудови та розширений фонд структурної перебудови. Позики з цих фондів надаються на дуже вигідних умовах — під 0,5% річних на термін до 10 років.</a:t>
            </a:r>
            <a:endParaRPr lang="ru-RU" dirty="0"/>
          </a:p>
          <a:p>
            <a:pPr algn="just"/>
            <a:r>
              <a:rPr lang="uk-UA" dirty="0" smtClean="0"/>
              <a:t>	Система </a:t>
            </a:r>
            <a:r>
              <a:rPr lang="uk-UA" i="1" dirty="0"/>
              <a:t>спеціального</a:t>
            </a:r>
            <a:r>
              <a:rPr lang="uk-UA" dirty="0"/>
              <a:t> фінансування використовується в особливих умовах і включає компенсаційне фінансування і фінансування у разі непередбачуваних обставин, фінансування буферних (резервних) запасів, фінансування зі скорочення і обслуговування зовнішнього боргу та фінансування системних трансформацій.</a:t>
            </a:r>
            <a:endParaRPr lang="ru-RU" dirty="0"/>
          </a:p>
          <a:p>
            <a:pPr algn="just"/>
            <a:r>
              <a:rPr lang="uk-UA" dirty="0" smtClean="0"/>
              <a:t>	Механізм </a:t>
            </a:r>
            <a:r>
              <a:rPr lang="uk-UA" dirty="0"/>
              <a:t>компенсаційного та непередбаченого кредитування повинен вирівнювати відхилення в платіжному балансі, що виникають із незалежних від даної країни причин. Сюди належать кредити на компенсацію втрат від скорочення виручки від експорту внаслідок падіння цін на світовому ринку та від збільшення вартості імпорту, від непередбачених втрат, пов’язаних зі стихійними лихами, промисловими спадами, введенням протекціо­ністських обмежень у країнах-імпортерах, поява товарів-замін­ників тощо. Фонд кредитування буферних запасів використовується для надання допомоги країнам, які беруть участь у створенні відповідних резервів, якщо це погіршує стан їх платіжного балансу. Фонд фінансової підтримки операції щодо скорочення і обслуговування зовнішнього боргу використовується для врегулювання боргової кризи у країн, що розвиваються.</a:t>
            </a:r>
            <a:endParaRPr lang="ru-RU" dirty="0"/>
          </a:p>
        </p:txBody>
      </p:sp>
    </p:spTree>
    <p:extLst>
      <p:ext uri="{BB962C8B-B14F-4D97-AF65-F5344CB8AC3E}">
        <p14:creationId xmlns:p14="http://schemas.microsoft.com/office/powerpoint/2010/main" val="40248755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640960" cy="5940088"/>
          </a:xfrm>
          <a:prstGeom prst="rect">
            <a:avLst/>
          </a:prstGeom>
        </p:spPr>
        <p:txBody>
          <a:bodyPr wrap="square">
            <a:spAutoFit/>
          </a:bodyPr>
          <a:lstStyle/>
          <a:p>
            <a:pPr algn="just"/>
            <a:r>
              <a:rPr lang="uk-UA" sz="2000" dirty="0">
                <a:latin typeface="Times New Roman" pitchFamily="18" charset="0"/>
                <a:cs typeface="Times New Roman" pitchFamily="18" charset="0"/>
              </a:rPr>
              <a:t>Новим механізмом у системі спеціального фінансування є фонд підтримки структурних перетворень, створений для країн, що здійснюють перехід від планової до ринкової економіки. Надання системних трансформаційних позик обумовлюється різким падінням надходжень від експорту та значним і стійким збільшенням вартості імпорту у зв’язку з переходом до світових цін, насамперед, на енергоносії.</a:t>
            </a:r>
            <a:endParaRPr lang="ru-RU" sz="2000" dirty="0">
              <a:latin typeface="Times New Roman" pitchFamily="18" charset="0"/>
              <a:cs typeface="Times New Roman" pitchFamily="18" charset="0"/>
            </a:endParaRPr>
          </a:p>
          <a:p>
            <a:pPr algn="just"/>
            <a:r>
              <a:rPr lang="uk-UA" sz="2000" dirty="0">
                <a:latin typeface="Times New Roman" pitchFamily="18" charset="0"/>
                <a:cs typeface="Times New Roman" pitchFamily="18" charset="0"/>
              </a:rPr>
              <a:t>Другим основним напрямом діяльності МВФ </a:t>
            </a:r>
            <a:r>
              <a:rPr lang="uk-UA" sz="2000" i="1" dirty="0">
                <a:latin typeface="Times New Roman" pitchFamily="18" charset="0"/>
                <a:cs typeface="Times New Roman" pitchFamily="18" charset="0"/>
              </a:rPr>
              <a:t>є </a:t>
            </a:r>
            <a:r>
              <a:rPr lang="uk-UA" sz="2000" b="1" i="1" dirty="0">
                <a:latin typeface="Times New Roman" pitchFamily="18" charset="0"/>
                <a:cs typeface="Times New Roman" pitchFamily="18" charset="0"/>
              </a:rPr>
              <a:t>регулювання валютних взаємовідносин</a:t>
            </a:r>
            <a:r>
              <a:rPr lang="uk-UA" sz="2000" i="1" dirty="0">
                <a:latin typeface="Times New Roman" pitchFamily="18" charset="0"/>
                <a:cs typeface="Times New Roman" pitchFamily="18" charset="0"/>
              </a:rPr>
              <a:t>.</a:t>
            </a:r>
            <a:r>
              <a:rPr lang="uk-UA" sz="2000" dirty="0">
                <a:latin typeface="Times New Roman" pitchFamily="18" charset="0"/>
                <a:cs typeface="Times New Roman" pitchFamily="18" charset="0"/>
              </a:rPr>
              <a:t> У сучасних умовах, коли курси валют є плаваючими, а не фіксованими, роль Фонду полягає в узгодженні валютної політики країн — членів Фонду. Насамперед кожна країна повинна, відповідно до статуту МВФ, співробітничати з Фондом та з іншими країнами для забезпечення і підтримання стабільних валютних курсів. Її економічна та фінансова політика має спрямовуватись на забезпечення економічного зростання при розумній стабільності цін. Неприпустимими є валютні маніпулювання з метою отримання певних переваг у міжнародній торгівлі. При цьому МВФ установлює певні валютні обмеження. Так, країни — члени Фонду не можуть без його згоди вводити обмеження за платежами і переказами з поточних міжнародних операцій, використовувати дискримінаційні валютні засоби, застосовувати систему кількох видів валютних курсів.</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14162886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8"/>
            <a:ext cx="8568952" cy="5940088"/>
          </a:xfrm>
          <a:prstGeom prst="rect">
            <a:avLst/>
          </a:prstGeom>
        </p:spPr>
        <p:txBody>
          <a:bodyPr wrap="square">
            <a:spAutoFit/>
          </a:bodyPr>
          <a:lstStyle/>
          <a:p>
            <a:pPr algn="just"/>
            <a:r>
              <a:rPr lang="uk-UA" sz="2000" dirty="0"/>
              <a:t>Будучи провідною міжнародною фінансовою інституцією, МВФ здійснює </a:t>
            </a:r>
            <a:r>
              <a:rPr lang="uk-UA" sz="2000" b="1" i="1" dirty="0"/>
              <a:t>постійний нагляд і спостереження за світовою економікою</a:t>
            </a:r>
            <a:r>
              <a:rPr lang="uk-UA" sz="2000" i="1" dirty="0"/>
              <a:t>.</a:t>
            </a:r>
            <a:r>
              <a:rPr lang="uk-UA" sz="2000" dirty="0"/>
              <a:t> Він готує значний масив інформації як в цілому по світовій економіці, так і стосовно окремих країн. Щомісячний збірник фінансової статистики, що видається МВФ, охоплює дані про динаміку економічного зростання і цін, грошовий обіг, експорт та імпорт, стан платіжного балансу, величину офіційного золотого запасу, рівень валютних резервів, розміри зарубіжних інвестицій, динаміку валютних курсів та ін. Країни — члени Фонду зобов’я­зані без перешкод надавати всю необхідну інформацію.</a:t>
            </a:r>
            <a:endParaRPr lang="ru-RU" sz="2000" dirty="0"/>
          </a:p>
          <a:p>
            <a:pPr algn="just"/>
            <a:r>
              <a:rPr lang="uk-UA" sz="2000" dirty="0"/>
              <a:t>Нагляд за макроекономічною та валютною політикою країн здійснюється насамперед з допомогою консультування. МВФ детально аналізує податкову, грошово-кредитну і валютну політику та стан платіжних балансів країн. На основі аналізу готується доповідь, у якій формулюються певні рекомендації країні щодо вироблення та коригування економічної, фінансової та валютної політики. Важливою формою нагляду є також публікація та всебічне обговорення доповіді «Світовий економічний огляд». На підставі аналізу наявної інформації розробляються середньострокові економічні прогнози, які дають можливість координувати макроекономічні політики країн — членів Фонду.</a:t>
            </a:r>
            <a:endParaRPr lang="ru-RU" sz="2000" dirty="0"/>
          </a:p>
        </p:txBody>
      </p:sp>
    </p:spTree>
    <p:extLst>
      <p:ext uri="{BB962C8B-B14F-4D97-AF65-F5344CB8AC3E}">
        <p14:creationId xmlns:p14="http://schemas.microsoft.com/office/powerpoint/2010/main" val="369059769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332656"/>
            <a:ext cx="8568952" cy="5940088"/>
          </a:xfrm>
          <a:prstGeom prst="rect">
            <a:avLst/>
          </a:prstGeom>
        </p:spPr>
        <p:txBody>
          <a:bodyPr wrap="square">
            <a:spAutoFit/>
          </a:bodyPr>
          <a:lstStyle/>
          <a:p>
            <a:pPr algn="just"/>
            <a:r>
              <a:rPr lang="uk-UA" sz="2000" b="1" dirty="0">
                <a:latin typeface="Times New Roman" pitchFamily="18" charset="0"/>
                <a:cs typeface="Times New Roman" pitchFamily="18" charset="0"/>
              </a:rPr>
              <a:t>Група Світового банку</a:t>
            </a:r>
            <a:r>
              <a:rPr lang="uk-UA" sz="2000" dirty="0">
                <a:latin typeface="Times New Roman" pitchFamily="18" charset="0"/>
                <a:cs typeface="Times New Roman" pitchFamily="18" charset="0"/>
              </a:rPr>
              <a:t>, є другою за значенням інституцією у системі міжнародних фінансів. Вона включає до свого складу чотири міжнародні фінансові інституції: Міжнародний банк реконструкції та розвитку (МБРР); Міжнародну асоціацію розвитку (M</a:t>
            </a:r>
            <a:r>
              <a:rPr lang="en-US" sz="2000" dirty="0">
                <a:latin typeface="Times New Roman" pitchFamily="18" charset="0"/>
                <a:cs typeface="Times New Roman" pitchFamily="18" charset="0"/>
              </a:rPr>
              <a:t>AP</a:t>
            </a:r>
            <a:r>
              <a:rPr lang="uk-UA" sz="2000" dirty="0">
                <a:latin typeface="Times New Roman" pitchFamily="18" charset="0"/>
                <a:cs typeface="Times New Roman" pitchFamily="18" charset="0"/>
              </a:rPr>
              <a:t>); Міжнародну фінансову корпорацію (МФК) та Багатостороннє агентство гарантування інвестицій (БАГІ) і спеціалізовану структуру — Міжнародний центр з урегулювання інвестиційних конфліктів (МЦУІК).</a:t>
            </a:r>
            <a:endParaRPr lang="ru-RU" sz="2000" dirty="0">
              <a:latin typeface="Times New Roman" pitchFamily="18" charset="0"/>
              <a:cs typeface="Times New Roman" pitchFamily="18" charset="0"/>
            </a:endParaRPr>
          </a:p>
          <a:p>
            <a:pPr algn="just"/>
            <a:r>
              <a:rPr lang="uk-UA" sz="2000" dirty="0">
                <a:latin typeface="Times New Roman" pitchFamily="18" charset="0"/>
                <a:cs typeface="Times New Roman" pitchFamily="18" charset="0"/>
              </a:rPr>
              <a:t>Серцевиною групи є </a:t>
            </a:r>
            <a:r>
              <a:rPr lang="uk-UA" sz="2000" b="1" i="1" dirty="0">
                <a:latin typeface="Times New Roman" pitchFamily="18" charset="0"/>
                <a:cs typeface="Times New Roman" pitchFamily="18" charset="0"/>
              </a:rPr>
              <a:t>МБРР</a:t>
            </a:r>
            <a:r>
              <a:rPr lang="uk-UA" sz="2000" dirty="0">
                <a:latin typeface="Times New Roman" pitchFamily="18" charset="0"/>
                <a:cs typeface="Times New Roman" pitchFamily="18" charset="0"/>
              </a:rPr>
              <a:t>, який був заснований разом з МВФ у 1945 р. і почав функціонувати в 1946 р. Учасниками банку можуть бути лише країни — члени МВФ. Основною метою діяльності банку є сприяння розвитку економіки країн — членів МБРР шляхом надання довгострокових кредитів та гарантування приватних інвестицій. Спочатку ця діяльність була спрямована на країни, що зазнали втрат унаслідок Другої світової війни. Нині головним напрямом діяльності є країни, що розвиваються, та країни з перехідною економікою. </a:t>
            </a:r>
            <a:endParaRPr lang="ru-RU" sz="2000" dirty="0">
              <a:latin typeface="Times New Roman" pitchFamily="18" charset="0"/>
              <a:cs typeface="Times New Roman" pitchFamily="18" charset="0"/>
            </a:endParaRPr>
          </a:p>
          <a:p>
            <a:pPr algn="just"/>
            <a:r>
              <a:rPr lang="uk-UA" sz="2000" dirty="0">
                <a:latin typeface="Times New Roman" pitchFamily="18" charset="0"/>
                <a:cs typeface="Times New Roman" pitchFamily="18" charset="0"/>
              </a:rPr>
              <a:t>Джерелами ресурсів банку є:</a:t>
            </a:r>
            <a:endParaRPr lang="ru-RU" sz="2000" dirty="0">
              <a:latin typeface="Times New Roman" pitchFamily="18" charset="0"/>
              <a:cs typeface="Times New Roman" pitchFamily="18" charset="0"/>
            </a:endParaRPr>
          </a:p>
          <a:p>
            <a:pPr lvl="0" algn="just"/>
            <a:r>
              <a:rPr lang="uk-UA" sz="2000" dirty="0">
                <a:latin typeface="Times New Roman" pitchFamily="18" charset="0"/>
                <a:cs typeface="Times New Roman" pitchFamily="18" charset="0"/>
              </a:rPr>
              <a:t>статутний капітал;</a:t>
            </a:r>
            <a:endParaRPr lang="ru-RU" sz="2000" dirty="0">
              <a:latin typeface="Times New Roman" pitchFamily="18" charset="0"/>
              <a:cs typeface="Times New Roman" pitchFamily="18" charset="0"/>
            </a:endParaRPr>
          </a:p>
          <a:p>
            <a:pPr lvl="0" algn="just"/>
            <a:r>
              <a:rPr lang="uk-UA" sz="2000" dirty="0">
                <a:latin typeface="Times New Roman" pitchFamily="18" charset="0"/>
                <a:cs typeface="Times New Roman" pitchFamily="18" charset="0"/>
              </a:rPr>
              <a:t>залучення коштів шляхом випуску облігаційних позик;</a:t>
            </a:r>
            <a:endParaRPr lang="ru-RU" sz="2000" dirty="0">
              <a:latin typeface="Times New Roman" pitchFamily="18" charset="0"/>
              <a:cs typeface="Times New Roman" pitchFamily="18" charset="0"/>
            </a:endParaRPr>
          </a:p>
          <a:p>
            <a:pPr lvl="0" algn="just"/>
            <a:r>
              <a:rPr lang="uk-UA" sz="2000" dirty="0">
                <a:latin typeface="Times New Roman" pitchFamily="18" charset="0"/>
                <a:cs typeface="Times New Roman" pitchFamily="18" charset="0"/>
              </a:rPr>
              <a:t>резервний фонд.</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357722592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40"/>
            <a:ext cx="8712968" cy="6863417"/>
          </a:xfrm>
          <a:prstGeom prst="rect">
            <a:avLst/>
          </a:prstGeom>
        </p:spPr>
        <p:txBody>
          <a:bodyPr wrap="square">
            <a:spAutoFit/>
          </a:bodyPr>
          <a:lstStyle/>
          <a:p>
            <a:pPr algn="just"/>
            <a:r>
              <a:rPr lang="uk-UA" sz="2000" dirty="0">
                <a:latin typeface="Times New Roman" pitchFamily="18" charset="0"/>
                <a:cs typeface="Times New Roman" pitchFamily="18" charset="0"/>
              </a:rPr>
              <a:t>Статутний капітал сформовано за рахунок внесків країн-членів. Внески здійснюються шляхом підписки на акції в межах установлених квот. Квоти кожної країни визначаються відповідно до її економічного потенціалу, виходячи з її квоти в МВФ. Резервний фонд утворюється за рахунок банку.</a:t>
            </a:r>
            <a:endParaRPr lang="ru-RU" sz="2000" dirty="0">
              <a:latin typeface="Times New Roman" pitchFamily="18" charset="0"/>
              <a:cs typeface="Times New Roman" pitchFamily="18" charset="0"/>
            </a:endParaRPr>
          </a:p>
          <a:p>
            <a:pPr algn="just"/>
            <a:r>
              <a:rPr lang="uk-UA" sz="2000" dirty="0">
                <a:latin typeface="Times New Roman" pitchFamily="18" charset="0"/>
                <a:cs typeface="Times New Roman" pitchFamily="18" charset="0"/>
              </a:rPr>
              <a:t>Напрями діяльності МБРР визначаються його завданнями саме як банку реконструкції та розвитку. Кредитування здійснюється у двох формах — системні позики та інвестиційні кредити. </a:t>
            </a:r>
            <a:endParaRPr lang="ru-RU" sz="2000" dirty="0">
              <a:latin typeface="Times New Roman" pitchFamily="18" charset="0"/>
              <a:cs typeface="Times New Roman" pitchFamily="18" charset="0"/>
            </a:endParaRPr>
          </a:p>
          <a:p>
            <a:pPr algn="just"/>
            <a:r>
              <a:rPr lang="uk-UA" sz="2000" b="1" i="1" dirty="0">
                <a:latin typeface="Times New Roman" pitchFamily="18" charset="0"/>
                <a:cs typeface="Times New Roman" pitchFamily="18" charset="0"/>
              </a:rPr>
              <a:t>Системні</a:t>
            </a:r>
            <a:r>
              <a:rPr lang="uk-UA" sz="2000" b="1" dirty="0">
                <a:latin typeface="Times New Roman" pitchFamily="18" charset="0"/>
                <a:cs typeface="Times New Roman" pitchFamily="18" charset="0"/>
              </a:rPr>
              <a:t> </a:t>
            </a:r>
            <a:r>
              <a:rPr lang="uk-UA" sz="2000" b="1" i="1" dirty="0">
                <a:latin typeface="Times New Roman" pitchFamily="18" charset="0"/>
                <a:cs typeface="Times New Roman" pitchFamily="18" charset="0"/>
              </a:rPr>
              <a:t>позики</a:t>
            </a:r>
            <a:r>
              <a:rPr lang="uk-UA" sz="2000" dirty="0">
                <a:latin typeface="Times New Roman" pitchFamily="18" charset="0"/>
                <a:cs typeface="Times New Roman" pitchFamily="18" charset="0"/>
              </a:rPr>
              <a:t> надаються урядам окремих країн під програми макроекономічної стабілізації та інституційні зміни. Кошти не мають цільового призначення, вони надходять до бюджету і можуть використовуватись урядом на власний розсуд, у тому числі і на фінансування дефіциту бюджету. Отримання позик обумовлюється виконанням певних вимог. При їх невиконанні надання кредитів може бути призупинено.</a:t>
            </a:r>
            <a:endParaRPr lang="ru-RU" sz="2000" dirty="0">
              <a:latin typeface="Times New Roman" pitchFamily="18" charset="0"/>
              <a:cs typeface="Times New Roman" pitchFamily="18" charset="0"/>
            </a:endParaRPr>
          </a:p>
          <a:p>
            <a:pPr algn="just"/>
            <a:r>
              <a:rPr lang="uk-UA" sz="2000" i="1" dirty="0">
                <a:latin typeface="Times New Roman" pitchFamily="18" charset="0"/>
                <a:cs typeface="Times New Roman" pitchFamily="18" charset="0"/>
              </a:rPr>
              <a:t>Інвестиційні</a:t>
            </a:r>
            <a:r>
              <a:rPr lang="uk-UA" sz="2000" b="1" dirty="0">
                <a:latin typeface="Times New Roman" pitchFamily="18" charset="0"/>
                <a:cs typeface="Times New Roman" pitchFamily="18" charset="0"/>
              </a:rPr>
              <a:t> </a:t>
            </a:r>
            <a:r>
              <a:rPr lang="uk-UA" sz="2000" i="1" dirty="0">
                <a:latin typeface="Times New Roman" pitchFamily="18" charset="0"/>
                <a:cs typeface="Times New Roman" pitchFamily="18" charset="0"/>
              </a:rPr>
              <a:t>кредити</a:t>
            </a:r>
            <a:r>
              <a:rPr lang="uk-UA" sz="2000" dirty="0">
                <a:latin typeface="Times New Roman" pitchFamily="18" charset="0"/>
                <a:cs typeface="Times New Roman" pitchFamily="18" charset="0"/>
              </a:rPr>
              <a:t> видаються під конкретні інвестиційні проекти. Основними напрямами інвестиційного кредитування є галузі інфраструктури (енергетика, транспорт, зв’язок), а також сільське господарство, охорона здоров’я та освіта. Кредити видаються на термін до 20 років під гарантії урядів. МБРР може бути також гарантом за аналогічними довгостроковими кредитами комерційних банків. Для виділення кредитів МБРР вимагає від країни, що позичає кошти, інформацію про її фінансовий стан та про об’єкти кредитування. Кредити надаються на основі пайової участі банку у фінансуванні певних об’єктів — до 30% їх вартості.</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91398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640960" cy="5324535"/>
          </a:xfrm>
          <a:prstGeom prst="rect">
            <a:avLst/>
          </a:prstGeom>
        </p:spPr>
        <p:txBody>
          <a:bodyPr wrap="square">
            <a:spAutoFit/>
          </a:bodyPr>
          <a:lstStyle/>
          <a:p>
            <a:pPr algn="just"/>
            <a:r>
              <a:rPr lang="uk-UA" sz="2000" dirty="0">
                <a:latin typeface="Times New Roman" pitchFamily="18" charset="0"/>
                <a:cs typeface="Times New Roman" pitchFamily="18" charset="0"/>
              </a:rPr>
              <a:t>Інші організації, що входять до групи Світового банку, спеціалізуються на певних напрямах діяльності. Так, </a:t>
            </a:r>
            <a:r>
              <a:rPr lang="uk-UA" sz="2000" b="1" i="1" dirty="0">
                <a:latin typeface="Times New Roman" pitchFamily="18" charset="0"/>
                <a:cs typeface="Times New Roman" pitchFamily="18" charset="0"/>
              </a:rPr>
              <a:t>МАР</a:t>
            </a:r>
            <a:r>
              <a:rPr lang="uk-UA" sz="2000" dirty="0">
                <a:latin typeface="Times New Roman" pitchFamily="18" charset="0"/>
                <a:cs typeface="Times New Roman" pitchFamily="18" charset="0"/>
              </a:rPr>
              <a:t> (заснована в 1960 р.) надає безпроцентні кредити найбіднішим країнам світу на термін до 50 років. Кошти МАР формуються за рахунок внесків економічно розвинених країн, тобто це інсти­туція фактично прямого перерозподілу ресурсів на рівні світо­вої економіки. Кредити спрямовуються на реалізацію проектів розвитку і програм перебудови економіки. </a:t>
            </a:r>
            <a:endParaRPr lang="ru-RU" sz="2000" dirty="0">
              <a:latin typeface="Times New Roman" pitchFamily="18" charset="0"/>
              <a:cs typeface="Times New Roman" pitchFamily="18" charset="0"/>
            </a:endParaRPr>
          </a:p>
          <a:p>
            <a:pPr algn="just"/>
            <a:r>
              <a:rPr lang="uk-UA" sz="2000" b="1" i="1" dirty="0">
                <a:latin typeface="Times New Roman" pitchFamily="18" charset="0"/>
                <a:cs typeface="Times New Roman" pitchFamily="18" charset="0"/>
              </a:rPr>
              <a:t>МФК</a:t>
            </a:r>
            <a:r>
              <a:rPr lang="uk-UA" sz="2000" dirty="0">
                <a:latin typeface="Times New Roman" pitchFamily="18" charset="0"/>
                <a:cs typeface="Times New Roman" pitchFamily="18" charset="0"/>
              </a:rPr>
              <a:t> надає кредити високорентабельним підприємствам країн, що розвиваються, причому, на відміну від МБРР, без гарантій урядів відповідних країн. Позики надаються на ринкових умовах, але більш пільгових, ніж, наприклад, комерційними банками. Кредитування здійснюється на засадах спільного фінансування — частка кредитів МФК не може перевищувати 20% вартості проекту. Крім того, МФК може здійснювати прямі інвестиції шляхом придбання пакету акцій, але не більше 35%. Однак вона ніколи не стає володарем найбільшого пакету акцій та не бере участі в управлінні акціонерним товариством. Ресурси МФК формуються за рахунок запозичень на міжнародних фінансових ринках (до 80%) та від МБРР.</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13412796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8"/>
            <a:ext cx="8640960" cy="6863417"/>
          </a:xfrm>
          <a:prstGeom prst="rect">
            <a:avLst/>
          </a:prstGeom>
        </p:spPr>
        <p:txBody>
          <a:bodyPr wrap="square">
            <a:spAutoFit/>
          </a:bodyPr>
          <a:lstStyle/>
          <a:p>
            <a:pPr algn="just"/>
            <a:r>
              <a:rPr lang="uk-UA" sz="2000" b="1" dirty="0">
                <a:latin typeface="Times New Roman" pitchFamily="18" charset="0"/>
                <a:cs typeface="Times New Roman" pitchFamily="18" charset="0"/>
              </a:rPr>
              <a:t>Багатостороннє агентство гарантування інвестицій </a:t>
            </a:r>
            <a:r>
              <a:rPr lang="uk-UA" sz="2000" b="1" i="1" dirty="0">
                <a:latin typeface="Times New Roman" pitchFamily="18" charset="0"/>
                <a:cs typeface="Times New Roman" pitchFamily="18" charset="0"/>
              </a:rPr>
              <a:t>БАГІ</a:t>
            </a:r>
            <a:r>
              <a:rPr lang="uk-UA" sz="2000" dirty="0">
                <a:latin typeface="Times New Roman" pitchFamily="18" charset="0"/>
                <a:cs typeface="Times New Roman" pitchFamily="18" charset="0"/>
              </a:rPr>
              <a:t> було засновано в 1988 р. з метою сприяння країнам, що розвиваються, у залученні іноземних інвестицій на основі страхування інвесторів від таких специфічних ризиків, як війни і заворушення, націоналізація, зриви контрактів тощо. Тим самим воно сприяє діяльності як інституцій Світового банку, так і приватних інвесторів.</a:t>
            </a:r>
            <a:endParaRPr lang="ru-RU" sz="2000" dirty="0">
              <a:latin typeface="Times New Roman" pitchFamily="18" charset="0"/>
              <a:cs typeface="Times New Roman" pitchFamily="18" charset="0"/>
            </a:endParaRPr>
          </a:p>
          <a:p>
            <a:pPr algn="just"/>
            <a:r>
              <a:rPr lang="uk-UA" sz="2000" b="1" i="1" dirty="0">
                <a:latin typeface="Times New Roman" pitchFamily="18" charset="0"/>
                <a:cs typeface="Times New Roman" pitchFamily="18" charset="0"/>
              </a:rPr>
              <a:t>МЦУІК</a:t>
            </a:r>
            <a:r>
              <a:rPr lang="uk-UA" sz="2000" dirty="0">
                <a:latin typeface="Times New Roman" pitchFamily="18" charset="0"/>
                <a:cs typeface="Times New Roman" pitchFamily="18" charset="0"/>
              </a:rPr>
              <a:t>, що був заснований у 1966 р., виконує функції з урегулювання спорів між урядами окремих країн та їх інвесторами. Сама наявність такої структури створює сприятливу основу для взаємодії групи Світового банку з його позичальниками.</a:t>
            </a:r>
            <a:endParaRPr lang="ru-RU" sz="2000" dirty="0">
              <a:latin typeface="Times New Roman" pitchFamily="18" charset="0"/>
              <a:cs typeface="Times New Roman" pitchFamily="18" charset="0"/>
            </a:endParaRPr>
          </a:p>
          <a:p>
            <a:pPr algn="just"/>
            <a:r>
              <a:rPr lang="uk-UA" sz="2000" b="1" dirty="0">
                <a:latin typeface="Times New Roman" pitchFamily="18" charset="0"/>
                <a:cs typeface="Times New Roman" pitchFamily="18" charset="0"/>
              </a:rPr>
              <a:t>Банк міжнародних розрахунків</a:t>
            </a:r>
            <a:r>
              <a:rPr lang="uk-UA" sz="2000" dirty="0">
                <a:latin typeface="Times New Roman" pitchFamily="18" charset="0"/>
                <a:cs typeface="Times New Roman" pitchFamily="18" charset="0"/>
              </a:rPr>
              <a:t> є першою в історії міжнародною фінансовою інституцією. Він був створений у 1930 р. Основне завдання банку полягає у налагодженні співробітництва між центральними банками провідних країн світу та здійсненням розрахунків між ними. Він виконує депозитно-кредитні функції, здійснює валютні операції та операції на фондовому ринку.</a:t>
            </a:r>
            <a:endParaRPr lang="ru-RU" sz="2000" dirty="0">
              <a:latin typeface="Times New Roman" pitchFamily="18" charset="0"/>
              <a:cs typeface="Times New Roman" pitchFamily="18" charset="0"/>
            </a:endParaRPr>
          </a:p>
          <a:p>
            <a:pPr algn="just"/>
            <a:r>
              <a:rPr lang="uk-UA" sz="2000" dirty="0">
                <a:latin typeface="Times New Roman" pitchFamily="18" charset="0"/>
                <a:cs typeface="Times New Roman" pitchFamily="18" charset="0"/>
              </a:rPr>
              <a:t>Загалом всесвітні міжнародні фінансові інституції відіграють, як видно з їх функцій, важливу роль у світовій економіці, забезпечуючи концентрацію і перерозподіл фінансових ресурсів. Тим самим вони сприяють надійному функціонуванню національних фінансових систем. Крім того, їх кредити є важливим джерелом фінансування країн, що розвиваються, та з пере­хідною економікою</a:t>
            </a:r>
            <a:r>
              <a:rPr lang="uk-UA"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213361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260648"/>
            <a:ext cx="8712968" cy="5909310"/>
          </a:xfrm>
          <a:prstGeom prst="rect">
            <a:avLst/>
          </a:prstGeom>
        </p:spPr>
        <p:txBody>
          <a:bodyPr wrap="square">
            <a:spAutoFit/>
          </a:bodyPr>
          <a:lstStyle/>
          <a:p>
            <a:pPr algn="just"/>
            <a:r>
              <a:rPr lang="uk-UA" sz="2000" dirty="0">
                <a:latin typeface="Times New Roman" pitchFamily="18" charset="0"/>
                <a:cs typeface="Times New Roman" pitchFamily="18" charset="0"/>
              </a:rPr>
              <a:t>У </a:t>
            </a:r>
            <a:r>
              <a:rPr lang="uk-UA" sz="2000" b="1" dirty="0">
                <a:latin typeface="Times New Roman" pitchFamily="18" charset="0"/>
                <a:cs typeface="Times New Roman" pitchFamily="18" charset="0"/>
              </a:rPr>
              <a:t>Європі</a:t>
            </a:r>
            <a:r>
              <a:rPr lang="uk-UA" sz="2000" dirty="0">
                <a:latin typeface="Times New Roman" pitchFamily="18" charset="0"/>
                <a:cs typeface="Times New Roman" pitchFamily="18" charset="0"/>
              </a:rPr>
              <a:t> в межах ЄС функціонують Європейський центральний банк, Європейський інвестиційний банк і Європейський банк реконструкції та розвитку (ЄБРР). </a:t>
            </a:r>
            <a:endParaRPr lang="ru-RU" sz="2000" dirty="0">
              <a:latin typeface="Times New Roman" pitchFamily="18" charset="0"/>
              <a:cs typeface="Times New Roman" pitchFamily="18" charset="0"/>
            </a:endParaRPr>
          </a:p>
          <a:p>
            <a:pPr algn="just"/>
            <a:r>
              <a:rPr lang="uk-UA" sz="2000" b="1" i="1" dirty="0">
                <a:latin typeface="Times New Roman" pitchFamily="18" charset="0"/>
                <a:cs typeface="Times New Roman" pitchFamily="18" charset="0"/>
              </a:rPr>
              <a:t>Європейський центральний банк</a:t>
            </a:r>
            <a:r>
              <a:rPr lang="uk-UA" sz="2000" dirty="0">
                <a:latin typeface="Times New Roman" pitchFamily="18" charset="0"/>
                <a:cs typeface="Times New Roman" pitchFamily="18" charset="0"/>
              </a:rPr>
              <a:t> створений у зв’язку із впровадженням у 1999 р. єдиної європейської валюти — євро. Його завдання і функції загалом ідентичні функціям центральних банків. Насамперед, він є емісійним центром євро. Банк сформовано на базі Європейського банку валютного співробітництва, який був створений у 1973 р. у межах європейської валютної системи і виконував функції, аналогічні МВФ — надавав кредити країнам — членам ЄС на покриття дефіциту платіжного балансу.</a:t>
            </a:r>
            <a:endParaRPr lang="ru-RU" sz="2000" dirty="0">
              <a:latin typeface="Times New Roman" pitchFamily="18" charset="0"/>
              <a:cs typeface="Times New Roman" pitchFamily="18" charset="0"/>
            </a:endParaRPr>
          </a:p>
          <a:p>
            <a:pPr algn="just"/>
            <a:r>
              <a:rPr lang="uk-UA" sz="2000" dirty="0">
                <a:latin typeface="Times New Roman" pitchFamily="18" charset="0"/>
                <a:cs typeface="Times New Roman" pitchFamily="18" charset="0"/>
              </a:rPr>
              <a:t>Завданням </a:t>
            </a:r>
            <a:r>
              <a:rPr lang="uk-UA" sz="2000" b="1" i="1" dirty="0">
                <a:latin typeface="Times New Roman" pitchFamily="18" charset="0"/>
                <a:cs typeface="Times New Roman" pitchFamily="18" charset="0"/>
              </a:rPr>
              <a:t>Європейського інвестиційного банку</a:t>
            </a:r>
            <a:r>
              <a:rPr lang="uk-UA" sz="2000" dirty="0">
                <a:latin typeface="Times New Roman" pitchFamily="18" charset="0"/>
                <a:cs typeface="Times New Roman" pitchFamily="18" charset="0"/>
              </a:rPr>
              <a:t>, який був створений у 1958 р., є фінансування проектів, що мають регіональне, галузеве та загальноєвропейське значення. Кредити надаються терміном від 20 до 25 років. Пріоритетними є такі галузі інфраструктури, як енергетика, транспорт, телекомунікації, а також проекти, що пов’язані з охороною навколишнього природного середовища. Кредити банку видаються на ринкових умовах. Пільги встановлюються лише тоді, коли передбачається їх </a:t>
            </a:r>
            <a:r>
              <a:rPr lang="uk-UA" sz="2000" dirty="0" err="1">
                <a:latin typeface="Times New Roman" pitchFamily="18" charset="0"/>
                <a:cs typeface="Times New Roman" pitchFamily="18" charset="0"/>
              </a:rPr>
              <a:t>від-</a:t>
            </a:r>
            <a:r>
              <a:rPr lang="uk-UA" sz="2000" dirty="0">
                <a:latin typeface="Times New Roman" pitchFamily="18" charset="0"/>
                <a:cs typeface="Times New Roman" pitchFamily="18" charset="0"/>
              </a:rPr>
              <a:t/>
            </a:r>
            <a:br>
              <a:rPr lang="uk-UA" sz="2000" dirty="0">
                <a:latin typeface="Times New Roman" pitchFamily="18" charset="0"/>
                <a:cs typeface="Times New Roman" pitchFamily="18" charset="0"/>
              </a:rPr>
            </a:br>
            <a:r>
              <a:rPr lang="uk-UA" sz="2000" dirty="0">
                <a:latin typeface="Times New Roman" pitchFamily="18" charset="0"/>
                <a:cs typeface="Times New Roman" pitchFamily="18" charset="0"/>
              </a:rPr>
              <a:t>шкодування — </a:t>
            </a:r>
            <a:r>
              <a:rPr lang="uk-UA" sz="2000" dirty="0" err="1">
                <a:latin typeface="Times New Roman" pitchFamily="18" charset="0"/>
                <a:cs typeface="Times New Roman" pitchFamily="18" charset="0"/>
              </a:rPr>
              <a:t>боніфікація</a:t>
            </a:r>
            <a:r>
              <a:rPr lang="uk-UA" sz="2000" dirty="0">
                <a:latin typeface="Times New Roman" pitchFamily="18" charset="0"/>
                <a:cs typeface="Times New Roman" pitchFamily="18" charset="0"/>
              </a:rPr>
              <a:t> за рахунок бюджету ЄС.</a:t>
            </a:r>
            <a:endParaRPr lang="ru-RU" sz="2000" dirty="0">
              <a:latin typeface="Times New Roman" pitchFamily="18" charset="0"/>
              <a:cs typeface="Times New Roman" pitchFamily="18" charset="0"/>
            </a:endParaRPr>
          </a:p>
          <a:p>
            <a:r>
              <a:rPr lang="ru-RU" dirty="0"/>
              <a:t> </a:t>
            </a:r>
          </a:p>
        </p:txBody>
      </p:sp>
    </p:spTree>
    <p:extLst>
      <p:ext uri="{BB962C8B-B14F-4D97-AF65-F5344CB8AC3E}">
        <p14:creationId xmlns:p14="http://schemas.microsoft.com/office/powerpoint/2010/main" val="2758406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335846"/>
            <a:ext cx="8424936" cy="6001643"/>
          </a:xfrm>
          <a:prstGeom prst="rect">
            <a:avLst/>
          </a:prstGeom>
        </p:spPr>
        <p:txBody>
          <a:bodyPr wrap="square">
            <a:spAutoFit/>
          </a:bodyPr>
          <a:lstStyle/>
          <a:p>
            <a:pPr algn="just"/>
            <a:r>
              <a:rPr lang="uk-UA" sz="2400" dirty="0" smtClean="0">
                <a:latin typeface="Times New Roman" pitchFamily="18" charset="0"/>
                <a:cs typeface="Times New Roman" pitchFamily="18" charset="0"/>
              </a:rPr>
              <a:t>	</a:t>
            </a:r>
            <a:r>
              <a:rPr lang="uk-UA" sz="2400" b="1" i="1" dirty="0" smtClean="0">
                <a:latin typeface="Times New Roman" pitchFamily="18" charset="0"/>
                <a:cs typeface="Times New Roman" pitchFamily="18" charset="0"/>
              </a:rPr>
              <a:t>Взаємовідносини </a:t>
            </a:r>
            <a:r>
              <a:rPr lang="uk-UA" sz="2400" b="1" i="1" dirty="0">
                <a:latin typeface="Times New Roman" pitchFamily="18" charset="0"/>
                <a:cs typeface="Times New Roman" pitchFamily="18" charset="0"/>
              </a:rPr>
              <a:t>між урядами різних країн </a:t>
            </a:r>
            <a:r>
              <a:rPr lang="uk-UA" sz="2400" dirty="0">
                <a:latin typeface="Times New Roman" pitchFamily="18" charset="0"/>
                <a:cs typeface="Times New Roman" pitchFamily="18" charset="0"/>
              </a:rPr>
              <a:t>виникають у сфері державного кредиту, коли одна країна є позичальником, інша — кредитором. Аналогічний характер мають взаємовідносини з урядом певної країни юридичних і фізичних осіб інших країн. За змістом ці всі відносини належать до державного кредиту, а за напрямом руху коштів — до міжнародних фінансових відносин.</a:t>
            </a:r>
            <a:endParaRPr lang="ru-RU" sz="2400" dirty="0">
              <a:latin typeface="Times New Roman" pitchFamily="18" charset="0"/>
              <a:cs typeface="Times New Roman" pitchFamily="18" charset="0"/>
            </a:endParaRPr>
          </a:p>
          <a:p>
            <a:pPr algn="just"/>
            <a:r>
              <a:rPr lang="uk-UA" sz="2400" dirty="0" smtClean="0">
                <a:latin typeface="Times New Roman" pitchFamily="18" charset="0"/>
                <a:cs typeface="Times New Roman" pitchFamily="18" charset="0"/>
              </a:rPr>
              <a:t>	Сукупність </a:t>
            </a:r>
            <a:r>
              <a:rPr lang="uk-UA" sz="2400" dirty="0">
                <a:latin typeface="Times New Roman" pitchFamily="18" charset="0"/>
                <a:cs typeface="Times New Roman" pitchFamily="18" charset="0"/>
              </a:rPr>
              <a:t>міжнародних фінансових відносин наведена на схемі 1. Торговельні взаємовідносини між суб’єктами господарювання різних країн </a:t>
            </a:r>
            <a:r>
              <a:rPr lang="uk-UA" sz="2400" b="1" dirty="0">
                <a:latin typeface="Times New Roman" pitchFamily="18" charset="0"/>
                <a:cs typeface="Times New Roman" pitchFamily="18" charset="0"/>
              </a:rPr>
              <a:t>охоплюють два грошові потоки</a:t>
            </a:r>
            <a:r>
              <a:rPr lang="uk-UA" sz="2400" dirty="0">
                <a:latin typeface="Times New Roman" pitchFamily="18" charset="0"/>
                <a:cs typeface="Times New Roman" pitchFamily="18" charset="0"/>
              </a:rPr>
              <a:t>: надходження підприємству валютних доходів від експорту товарів і послуг; оплата підприємством товарів та послуг, що імпортуються. </a:t>
            </a:r>
            <a:r>
              <a:rPr lang="uk-UA" sz="2400" b="1" dirty="0">
                <a:latin typeface="Times New Roman" pitchFamily="18" charset="0"/>
                <a:cs typeface="Times New Roman" pitchFamily="18" charset="0"/>
              </a:rPr>
              <a:t>Кредитні взаємовідносини є двосторонніми: </a:t>
            </a:r>
            <a:r>
              <a:rPr lang="uk-UA" sz="2400" dirty="0">
                <a:latin typeface="Times New Roman" pitchFamily="18" charset="0"/>
                <a:cs typeface="Times New Roman" pitchFamily="18" charset="0"/>
              </a:rPr>
              <a:t>з одного боку — надання позики позичальником кредитору, з іншого — погашення позики і сплата процентів.</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7031760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8"/>
            <a:ext cx="8568952" cy="11880175"/>
          </a:xfrm>
          <a:prstGeom prst="rect">
            <a:avLst/>
          </a:prstGeom>
        </p:spPr>
        <p:txBody>
          <a:bodyPr wrap="square">
            <a:spAutoFit/>
          </a:bodyPr>
          <a:lstStyle/>
          <a:p>
            <a:pPr algn="just"/>
            <a:r>
              <a:rPr lang="uk-UA" sz="2000" b="1" i="1" dirty="0" smtClean="0">
                <a:latin typeface="Times New Roman" pitchFamily="18" charset="0"/>
                <a:cs typeface="Times New Roman" pitchFamily="18" charset="0"/>
              </a:rPr>
              <a:t>ЄБРР</a:t>
            </a:r>
            <a:r>
              <a:rPr lang="uk-UA" sz="2000" dirty="0">
                <a:latin typeface="Times New Roman" pitchFamily="18" charset="0"/>
                <a:cs typeface="Times New Roman" pitchFamily="18" charset="0"/>
              </a:rPr>
              <a:t>, який був створений у 1990 р. і відкритий у 1991 р., здійснює діяльність у країнах Східної і Центральної Європи, які проводять ринкові реформи. Засновниками банку є країни Європи та провідні країни світу. Україна є членом ЄБРР з 1992 р. Не менше 60% кредитів ЄБРР має спрямовуватись у приватний сектор економіки і не більше 40% — у державну інфраструктуру.</a:t>
            </a:r>
            <a:endParaRPr lang="ru-RU" sz="2000" dirty="0">
              <a:latin typeface="Times New Roman" pitchFamily="18" charset="0"/>
              <a:cs typeface="Times New Roman" pitchFamily="18" charset="0"/>
            </a:endParaRPr>
          </a:p>
          <a:p>
            <a:pPr algn="just"/>
            <a:r>
              <a:rPr lang="uk-UA" sz="2000" dirty="0">
                <a:latin typeface="Times New Roman" pitchFamily="18" charset="0"/>
                <a:cs typeface="Times New Roman" pitchFamily="18" charset="0"/>
              </a:rPr>
              <a:t>Кредитно-інвестиційна діяльність ЄБРР здійснюється у формах надання кредитів на розвиток виробництва, у тому числі спільне з іншими кредиторами та інвесторами фінансування, та на основі інвестицій в акціонерний капітал діючих акціонерних товариств. Крім того, банк сприяє доступу підпри­ємств приватного і державного секторів на внутрішній і міжнародний ринок капіталів шляхом надання гарантій та фінансових консультацій.</a:t>
            </a:r>
            <a:endParaRPr lang="ru-RU" sz="2000" dirty="0">
              <a:latin typeface="Times New Roman" pitchFamily="18" charset="0"/>
              <a:cs typeface="Times New Roman" pitchFamily="18" charset="0"/>
            </a:endParaRPr>
          </a:p>
          <a:p>
            <a:pPr algn="just"/>
            <a:r>
              <a:rPr lang="uk-UA" sz="2000" dirty="0">
                <a:latin typeface="Times New Roman" pitchFamily="18" charset="0"/>
                <a:cs typeface="Times New Roman" pitchFamily="18" charset="0"/>
              </a:rPr>
              <a:t>Кредитні ресурси ЄБРР поділяються на звичайні і кошти спеціальних фондів. За рахунок звичайних ресурсів надаються кредити під ефективні і надійні проекти розвитку. Спеціальні фонди призначені для пільгового кредитування низькорентабельних галузей соціальної інфраструктури та для надання техніч­ної допомоги.</a:t>
            </a:r>
            <a:endParaRPr lang="ru-RU" sz="2000" dirty="0">
              <a:latin typeface="Times New Roman" pitchFamily="18" charset="0"/>
              <a:cs typeface="Times New Roman" pitchFamily="18" charset="0"/>
            </a:endParaRPr>
          </a:p>
          <a:p>
            <a:pPr algn="just"/>
            <a:r>
              <a:rPr lang="ru-RU" sz="2000" b="1" i="1" dirty="0" err="1">
                <a:latin typeface="Times New Roman" pitchFamily="18" charset="0"/>
                <a:cs typeface="Times New Roman" pitchFamily="18" charset="0"/>
              </a:rPr>
              <a:t>Лондонський</a:t>
            </a:r>
            <a:r>
              <a:rPr lang="ru-RU" sz="2000" dirty="0">
                <a:latin typeface="Times New Roman" pitchFamily="18" charset="0"/>
                <a:cs typeface="Times New Roman" pitchFamily="18" charset="0"/>
              </a:rPr>
              <a:t> та </a:t>
            </a:r>
            <a:r>
              <a:rPr lang="ru-RU" sz="2000" b="1" i="1" dirty="0" err="1">
                <a:latin typeface="Times New Roman" pitchFamily="18" charset="0"/>
                <a:cs typeface="Times New Roman" pitchFamily="18" charset="0"/>
              </a:rPr>
              <a:t>Паризький</a:t>
            </a:r>
            <a:r>
              <a:rPr lang="ru-RU" sz="2000" dirty="0">
                <a:latin typeface="Times New Roman" pitchFamily="18" charset="0"/>
                <a:cs typeface="Times New Roman" pitchFamily="18" charset="0"/>
              </a:rPr>
              <a:t> </a:t>
            </a:r>
            <a:r>
              <a:rPr lang="ru-RU" sz="2000" b="1" i="1" dirty="0">
                <a:latin typeface="Times New Roman" pitchFamily="18" charset="0"/>
                <a:cs typeface="Times New Roman" pitchFamily="18" charset="0"/>
              </a:rPr>
              <a:t>клуби</a:t>
            </a:r>
            <a:r>
              <a:rPr lang="ru-RU" sz="2000" dirty="0">
                <a:latin typeface="Times New Roman" pitchFamily="18" charset="0"/>
                <a:cs typeface="Times New Roman" pitchFamily="18" charset="0"/>
              </a:rPr>
              <a:t> — </a:t>
            </a:r>
            <a:r>
              <a:rPr lang="ru-RU" sz="2000" dirty="0" err="1">
                <a:latin typeface="Times New Roman" pitchFamily="18" charset="0"/>
                <a:cs typeface="Times New Roman" pitchFamily="18" charset="0"/>
              </a:rPr>
              <a:t>це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об’єднання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кредиторів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Лондонський</a:t>
            </a:r>
            <a:r>
              <a:rPr lang="ru-RU" sz="2000" dirty="0">
                <a:latin typeface="Times New Roman" pitchFamily="18" charset="0"/>
                <a:cs typeface="Times New Roman" pitchFamily="18" charset="0"/>
              </a:rPr>
              <a:t> клуб </a:t>
            </a:r>
            <a:r>
              <a:rPr lang="ru-RU" sz="2000" dirty="0" err="1">
                <a:latin typeface="Times New Roman" pitchFamily="18" charset="0"/>
                <a:cs typeface="Times New Roman" pitchFamily="18" charset="0"/>
              </a:rPr>
              <a:t>об’єднує</a:t>
            </a:r>
            <a:r>
              <a:rPr lang="ru-RU" sz="2000" dirty="0">
                <a:latin typeface="Times New Roman" pitchFamily="18" charset="0"/>
                <a:cs typeface="Times New Roman" pitchFamily="18" charset="0"/>
              </a:rPr>
              <a:t> 600 великих </a:t>
            </a:r>
            <a:r>
              <a:rPr lang="ru-RU" sz="2000" dirty="0" err="1">
                <a:latin typeface="Times New Roman" pitchFamily="18" charset="0"/>
                <a:cs typeface="Times New Roman" pitchFamily="18" charset="0"/>
              </a:rPr>
              <a:t>західних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банків-кредиторів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Паризький</a:t>
            </a:r>
            <a:r>
              <a:rPr lang="ru-RU" sz="2000" dirty="0">
                <a:latin typeface="Times New Roman" pitchFamily="18" charset="0"/>
                <a:cs typeface="Times New Roman" pitchFamily="18" charset="0"/>
              </a:rPr>
              <a:t> клуб </a:t>
            </a:r>
            <a:r>
              <a:rPr lang="ru-RU" sz="2000" dirty="0" err="1">
                <a:latin typeface="Times New Roman" pitchFamily="18" charset="0"/>
                <a:cs typeface="Times New Roman" pitchFamily="18" charset="0"/>
              </a:rPr>
              <a:t>об’єднує</a:t>
            </a:r>
            <a:r>
              <a:rPr lang="ru-RU" sz="2000" dirty="0">
                <a:latin typeface="Times New Roman" pitchFamily="18" charset="0"/>
                <a:cs typeface="Times New Roman" pitchFamily="18" charset="0"/>
              </a:rPr>
              <a:t> 19 </a:t>
            </a:r>
            <a:r>
              <a:rPr lang="ru-RU" sz="2000" dirty="0" err="1">
                <a:latin typeface="Times New Roman" pitchFamily="18" charset="0"/>
                <a:cs typeface="Times New Roman" pitchFamily="18" charset="0"/>
              </a:rPr>
              <a:t>країн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які</a:t>
            </a:r>
            <a:r>
              <a:rPr lang="ru-RU" sz="2000" dirty="0">
                <a:latin typeface="Times New Roman" pitchFamily="18" charset="0"/>
                <a:cs typeface="Times New Roman" pitchFamily="18" charset="0"/>
              </a:rPr>
              <a:t> є </a:t>
            </a:r>
            <a:r>
              <a:rPr lang="ru-RU" sz="2000" dirty="0" err="1">
                <a:latin typeface="Times New Roman" pitchFamily="18" charset="0"/>
                <a:cs typeface="Times New Roman" pitchFamily="18" charset="0"/>
              </a:rPr>
              <a:t>головними</a:t>
            </a:r>
            <a:r>
              <a:rPr lang="ru-RU" sz="2000" dirty="0">
                <a:latin typeface="Times New Roman" pitchFamily="18" charset="0"/>
                <a:cs typeface="Times New Roman" pitchFamily="18" charset="0"/>
              </a:rPr>
              <a:t> державами-кредиторами </a:t>
            </a:r>
            <a:r>
              <a:rPr lang="ru-RU" sz="2000" dirty="0" err="1">
                <a:latin typeface="Times New Roman" pitchFamily="18" charset="0"/>
                <a:cs typeface="Times New Roman" pitchFamily="18" charset="0"/>
              </a:rPr>
              <a:t>світу</a:t>
            </a:r>
            <a:r>
              <a:rPr lang="ru-RU" sz="2000" dirty="0" smtClean="0">
                <a:latin typeface="Times New Roman" pitchFamily="18" charset="0"/>
                <a:cs typeface="Times New Roman" pitchFamily="18" charset="0"/>
              </a:rPr>
              <a:t>.</a:t>
            </a:r>
          </a:p>
          <a:p>
            <a:endParaRPr lang="uk-UA" dirty="0"/>
          </a:p>
          <a:p>
            <a:endParaRPr lang="uk-UA" dirty="0" smtClean="0"/>
          </a:p>
          <a:p>
            <a:endParaRPr lang="uk-UA" dirty="0"/>
          </a:p>
          <a:p>
            <a:endParaRPr lang="uk-UA" dirty="0" smtClean="0"/>
          </a:p>
          <a:p>
            <a:endParaRPr lang="uk-UA" dirty="0"/>
          </a:p>
          <a:p>
            <a:endParaRPr lang="uk-UA" dirty="0" smtClean="0"/>
          </a:p>
          <a:p>
            <a:endParaRPr lang="uk-UA" dirty="0"/>
          </a:p>
          <a:p>
            <a:endParaRPr lang="uk-UA" dirty="0" smtClean="0"/>
          </a:p>
          <a:p>
            <a:endParaRPr lang="uk-UA" dirty="0"/>
          </a:p>
          <a:p>
            <a:endParaRPr lang="uk-UA" dirty="0" smtClean="0"/>
          </a:p>
          <a:p>
            <a:endParaRPr lang="uk-UA" dirty="0"/>
          </a:p>
          <a:p>
            <a:endParaRPr lang="uk-UA" dirty="0" smtClean="0"/>
          </a:p>
          <a:p>
            <a:endParaRPr lang="uk-UA" dirty="0"/>
          </a:p>
          <a:p>
            <a:endParaRPr lang="uk-UA" dirty="0" smtClean="0"/>
          </a:p>
          <a:p>
            <a:endParaRPr lang="uk-UA" dirty="0"/>
          </a:p>
          <a:p>
            <a:endParaRPr lang="uk-UA" dirty="0" smtClean="0"/>
          </a:p>
          <a:p>
            <a:endParaRPr lang="ru-RU" dirty="0"/>
          </a:p>
        </p:txBody>
      </p:sp>
    </p:spTree>
    <p:extLst>
      <p:ext uri="{BB962C8B-B14F-4D97-AF65-F5344CB8AC3E}">
        <p14:creationId xmlns:p14="http://schemas.microsoft.com/office/powerpoint/2010/main" val="1612982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600" y="222834"/>
            <a:ext cx="9577064" cy="5987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3635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40"/>
            <a:ext cx="8712968" cy="6001643"/>
          </a:xfrm>
          <a:prstGeom prst="rect">
            <a:avLst/>
          </a:prstGeom>
        </p:spPr>
        <p:txBody>
          <a:bodyPr wrap="square">
            <a:spAutoFit/>
          </a:bodyPr>
          <a:lstStyle/>
          <a:p>
            <a:pPr algn="just"/>
            <a:r>
              <a:rPr lang="uk-UA" sz="2400" dirty="0" smtClean="0">
                <a:latin typeface="Times New Roman" pitchFamily="18" charset="0"/>
                <a:cs typeface="Times New Roman" pitchFamily="18" charset="0"/>
              </a:rPr>
              <a:t>	Здійснення </a:t>
            </a:r>
            <a:r>
              <a:rPr lang="uk-UA" sz="2400" dirty="0">
                <a:latin typeface="Times New Roman" pitchFamily="18" charset="0"/>
                <a:cs typeface="Times New Roman" pitchFamily="18" charset="0"/>
              </a:rPr>
              <a:t>міжнародних фінансових відносин потребує купівлі-продажу необхідної для розрахунків валюти та визначення валютного курсу. Ці операції забезпечуються через спеціальний фінансовий інститут — </a:t>
            </a:r>
            <a:r>
              <a:rPr lang="uk-UA" sz="2400" b="1" dirty="0">
                <a:latin typeface="Times New Roman" pitchFamily="18" charset="0"/>
                <a:cs typeface="Times New Roman" pitchFamily="18" charset="0"/>
              </a:rPr>
              <a:t>валютний ринок</a:t>
            </a:r>
            <a:r>
              <a:rPr lang="uk-UA" sz="2400" dirty="0">
                <a:latin typeface="Times New Roman" pitchFamily="18" charset="0"/>
                <a:cs typeface="Times New Roman" pitchFamily="18" charset="0"/>
              </a:rPr>
              <a:t>, який є базовою ланкою сфери міжнародних фінансів</a:t>
            </a:r>
            <a:endParaRPr lang="ru-RU" sz="2400" dirty="0">
              <a:latin typeface="Times New Roman" pitchFamily="18" charset="0"/>
              <a:cs typeface="Times New Roman" pitchFamily="18" charset="0"/>
            </a:endParaRPr>
          </a:p>
          <a:p>
            <a:pPr algn="just"/>
            <a:endParaRPr lang="uk-UA" sz="2400" b="1" i="1" dirty="0" smtClean="0">
              <a:latin typeface="Times New Roman" pitchFamily="18" charset="0"/>
              <a:cs typeface="Times New Roman" pitchFamily="18" charset="0"/>
            </a:endParaRPr>
          </a:p>
          <a:p>
            <a:pPr algn="just"/>
            <a:r>
              <a:rPr lang="uk-UA" sz="2400" b="1" i="1" dirty="0">
                <a:latin typeface="Times New Roman" pitchFamily="18" charset="0"/>
                <a:cs typeface="Times New Roman" pitchFamily="18" charset="0"/>
              </a:rPr>
              <a:t>	</a:t>
            </a:r>
            <a:r>
              <a:rPr lang="uk-UA" sz="2400" b="1" i="1" dirty="0" smtClean="0">
                <a:latin typeface="Times New Roman" pitchFamily="18" charset="0"/>
                <a:cs typeface="Times New Roman" pitchFamily="18" charset="0"/>
              </a:rPr>
              <a:t>Міжнародні </a:t>
            </a:r>
            <a:r>
              <a:rPr lang="uk-UA" sz="2400" b="1" i="1" dirty="0">
                <a:latin typeface="Times New Roman" pitchFamily="18" charset="0"/>
                <a:cs typeface="Times New Roman" pitchFamily="18" charset="0"/>
              </a:rPr>
              <a:t>фінанси</a:t>
            </a:r>
            <a:r>
              <a:rPr lang="uk-UA" sz="2400" dirty="0">
                <a:latin typeface="Times New Roman" pitchFamily="18" charset="0"/>
                <a:cs typeface="Times New Roman" pitchFamily="18" charset="0"/>
              </a:rPr>
              <a:t> (у вузькому розумінні) відображають діяльність міжнародних організацій і фінансових інституцій. Це наднаціональна надбудова, сутність якої полягає в концентрації доходів і фінансових ресурсів у певних узагальнених чи цільових фондах. Діяльність таких організацій, як і окремої держави, пов’язана з виконанням певних функцій, які визначаються їх статутами. Фінансове забезпечення виконання цих функцій здійснюється через фонди грошових коштів чи кредитних ресурсів, що формуються цими організаціями. </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957609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640960" cy="707886"/>
          </a:xfrm>
          <a:prstGeom prst="rect">
            <a:avLst/>
          </a:prstGeom>
        </p:spPr>
        <p:txBody>
          <a:bodyPr wrap="square">
            <a:spAutoFit/>
          </a:bodyPr>
          <a:lstStyle/>
          <a:p>
            <a:r>
              <a:rPr lang="uk-UA" sz="2000" b="1" dirty="0">
                <a:latin typeface="Times New Roman" pitchFamily="18" charset="0"/>
                <a:cs typeface="Times New Roman" pitchFamily="18" charset="0"/>
              </a:rPr>
              <a:t>Система взаємовідносин на рівні міжнародних фінансів відображена на схемі 2.</a:t>
            </a:r>
            <a:endParaRPr lang="ru-RU" sz="2000" b="1"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20688" y="968534"/>
            <a:ext cx="10513169" cy="5556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59006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286</TotalTime>
  <Words>1360</Words>
  <Application>Microsoft Office PowerPoint</Application>
  <PresentationFormat>Экран (4:3)</PresentationFormat>
  <Paragraphs>199</Paragraphs>
  <Slides>60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60</vt:i4>
      </vt:variant>
    </vt:vector>
  </HeadingPairs>
  <TitlesOfParts>
    <vt:vector size="61" baseType="lpstr">
      <vt:lpstr>Волна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pc</dc:creator>
  <cp:lastModifiedBy>Пк</cp:lastModifiedBy>
  <cp:revision>16</cp:revision>
  <dcterms:created xsi:type="dcterms:W3CDTF">2012-12-11T06:58:44Z</dcterms:created>
  <dcterms:modified xsi:type="dcterms:W3CDTF">2015-11-30T22:13:26Z</dcterms:modified>
</cp:coreProperties>
</file>